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4"/>
  </p:notesMasterIdLst>
  <p:sldIdLst>
    <p:sldId id="256" r:id="rId5"/>
    <p:sldId id="290" r:id="rId6"/>
    <p:sldId id="291" r:id="rId7"/>
    <p:sldId id="327" r:id="rId8"/>
    <p:sldId id="328" r:id="rId9"/>
    <p:sldId id="311" r:id="rId10"/>
    <p:sldId id="329" r:id="rId11"/>
    <p:sldId id="330" r:id="rId12"/>
    <p:sldId id="312" r:id="rId13"/>
    <p:sldId id="313" r:id="rId14"/>
    <p:sldId id="314" r:id="rId15"/>
    <p:sldId id="316" r:id="rId16"/>
    <p:sldId id="315" r:id="rId17"/>
    <p:sldId id="345" r:id="rId18"/>
    <p:sldId id="257" r:id="rId19"/>
    <p:sldId id="258" r:id="rId20"/>
    <p:sldId id="259" r:id="rId21"/>
    <p:sldId id="260" r:id="rId22"/>
    <p:sldId id="261" r:id="rId23"/>
    <p:sldId id="262" r:id="rId24"/>
    <p:sldId id="263" r:id="rId25"/>
    <p:sldId id="264" r:id="rId26"/>
    <p:sldId id="265" r:id="rId27"/>
    <p:sldId id="266" r:id="rId28"/>
    <p:sldId id="331" r:id="rId29"/>
    <p:sldId id="326" r:id="rId30"/>
    <p:sldId id="334" r:id="rId31"/>
    <p:sldId id="335" r:id="rId32"/>
    <p:sldId id="336" r:id="rId33"/>
    <p:sldId id="337" r:id="rId34"/>
    <p:sldId id="338" r:id="rId35"/>
    <p:sldId id="339" r:id="rId36"/>
    <p:sldId id="342" r:id="rId37"/>
    <p:sldId id="340" r:id="rId38"/>
    <p:sldId id="341" r:id="rId39"/>
    <p:sldId id="343" r:id="rId40"/>
    <p:sldId id="344" r:id="rId41"/>
    <p:sldId id="332" r:id="rId42"/>
    <p:sldId id="305" r:id="rId43"/>
  </p:sldIdLst>
  <p:sldSz cx="15125700" cy="10693400"/>
  <p:notesSz cx="15125700" cy="10693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B10604-918D-49C5-8A62-B4AD12EB0254}" v="65" dt="2024-06-06T12:08:12.38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34"/>
    <p:restoredTop sz="93557" autoAdjust="0"/>
  </p:normalViewPr>
  <p:slideViewPr>
    <p:cSldViewPr snapToGrid="0">
      <p:cViewPr>
        <p:scale>
          <a:sx n="40" d="100"/>
          <a:sy n="40" d="100"/>
        </p:scale>
        <p:origin x="1260" y="9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émie MAINDIAUX MdM Suisse" userId="9cfc20dc-0379-4e33-904f-d344138b2974" providerId="ADAL" clId="{99B10604-918D-49C5-8A62-B4AD12EB0254}"/>
    <pc:docChg chg="undo redo custSel addSld delSld modSld sldOrd">
      <pc:chgData name="Noémie MAINDIAUX MdM Suisse" userId="9cfc20dc-0379-4e33-904f-d344138b2974" providerId="ADAL" clId="{99B10604-918D-49C5-8A62-B4AD12EB0254}" dt="2024-06-06T12:29:18.048" v="10614" actId="20577"/>
      <pc:docMkLst>
        <pc:docMk/>
      </pc:docMkLst>
      <pc:sldChg chg="modSp add mod">
        <pc:chgData name="Noémie MAINDIAUX MdM Suisse" userId="9cfc20dc-0379-4e33-904f-d344138b2974" providerId="ADAL" clId="{99B10604-918D-49C5-8A62-B4AD12EB0254}" dt="2024-06-05T09:05:50.200" v="5193" actId="108"/>
        <pc:sldMkLst>
          <pc:docMk/>
          <pc:sldMk cId="0" sldId="257"/>
        </pc:sldMkLst>
        <pc:spChg chg="mod">
          <ac:chgData name="Noémie MAINDIAUX MdM Suisse" userId="9cfc20dc-0379-4e33-904f-d344138b2974" providerId="ADAL" clId="{99B10604-918D-49C5-8A62-B4AD12EB0254}" dt="2024-06-05T09:03:21.784" v="5060" actId="20577"/>
          <ac:spMkLst>
            <pc:docMk/>
            <pc:sldMk cId="0" sldId="257"/>
            <ac:spMk id="5" creationId="{00000000-0000-0000-0000-000000000000}"/>
          </ac:spMkLst>
        </pc:spChg>
        <pc:spChg chg="mod">
          <ac:chgData name="Noémie MAINDIAUX MdM Suisse" userId="9cfc20dc-0379-4e33-904f-d344138b2974" providerId="ADAL" clId="{99B10604-918D-49C5-8A62-B4AD12EB0254}" dt="2024-06-05T09:05:50.200" v="5193" actId="108"/>
          <ac:spMkLst>
            <pc:docMk/>
            <pc:sldMk cId="0" sldId="257"/>
            <ac:spMk id="6" creationId="{00000000-0000-0000-0000-000000000000}"/>
          </ac:spMkLst>
        </pc:spChg>
      </pc:sldChg>
      <pc:sldChg chg="modSp add mod">
        <pc:chgData name="Noémie MAINDIAUX MdM Suisse" userId="9cfc20dc-0379-4e33-904f-d344138b2974" providerId="ADAL" clId="{99B10604-918D-49C5-8A62-B4AD12EB0254}" dt="2024-06-05T09:06:53.157" v="5264" actId="14100"/>
        <pc:sldMkLst>
          <pc:docMk/>
          <pc:sldMk cId="0" sldId="258"/>
        </pc:sldMkLst>
        <pc:spChg chg="mod">
          <ac:chgData name="Noémie MAINDIAUX MdM Suisse" userId="9cfc20dc-0379-4e33-904f-d344138b2974" providerId="ADAL" clId="{99B10604-918D-49C5-8A62-B4AD12EB0254}" dt="2024-06-05T09:06:41.554" v="5262" actId="14100"/>
          <ac:spMkLst>
            <pc:docMk/>
            <pc:sldMk cId="0" sldId="258"/>
            <ac:spMk id="9" creationId="{00000000-0000-0000-0000-000000000000}"/>
          </ac:spMkLst>
        </pc:spChg>
        <pc:grpChg chg="mod">
          <ac:chgData name="Noémie MAINDIAUX MdM Suisse" userId="9cfc20dc-0379-4e33-904f-d344138b2974" providerId="ADAL" clId="{99B10604-918D-49C5-8A62-B4AD12EB0254}" dt="2024-06-05T09:06:53.157" v="5264" actId="14100"/>
          <ac:grpSpMkLst>
            <pc:docMk/>
            <pc:sldMk cId="0" sldId="258"/>
            <ac:grpSpMk id="2" creationId="{00000000-0000-0000-0000-000000000000}"/>
          </ac:grpSpMkLst>
        </pc:grpChg>
      </pc:sldChg>
      <pc:sldChg chg="modSp add mod">
        <pc:chgData name="Noémie MAINDIAUX MdM Suisse" userId="9cfc20dc-0379-4e33-904f-d344138b2974" providerId="ADAL" clId="{99B10604-918D-49C5-8A62-B4AD12EB0254}" dt="2024-06-05T09:22:28.049" v="5489" actId="14100"/>
        <pc:sldMkLst>
          <pc:docMk/>
          <pc:sldMk cId="0" sldId="259"/>
        </pc:sldMkLst>
        <pc:spChg chg="mod">
          <ac:chgData name="Noémie MAINDIAUX MdM Suisse" userId="9cfc20dc-0379-4e33-904f-d344138b2974" providerId="ADAL" clId="{99B10604-918D-49C5-8A62-B4AD12EB0254}" dt="2024-06-05T09:18:55.480" v="5316" actId="20577"/>
          <ac:spMkLst>
            <pc:docMk/>
            <pc:sldMk cId="0" sldId="259"/>
            <ac:spMk id="7" creationId="{00000000-0000-0000-0000-000000000000}"/>
          </ac:spMkLst>
        </pc:spChg>
        <pc:spChg chg="mod">
          <ac:chgData name="Noémie MAINDIAUX MdM Suisse" userId="9cfc20dc-0379-4e33-904f-d344138b2974" providerId="ADAL" clId="{99B10604-918D-49C5-8A62-B4AD12EB0254}" dt="2024-06-05T09:22:28.049" v="5489" actId="14100"/>
          <ac:spMkLst>
            <pc:docMk/>
            <pc:sldMk cId="0" sldId="259"/>
            <ac:spMk id="9" creationId="{00000000-0000-0000-0000-000000000000}"/>
          </ac:spMkLst>
        </pc:spChg>
        <pc:spChg chg="mod">
          <ac:chgData name="Noémie MAINDIAUX MdM Suisse" userId="9cfc20dc-0379-4e33-904f-d344138b2974" providerId="ADAL" clId="{99B10604-918D-49C5-8A62-B4AD12EB0254}" dt="2024-06-05T09:21:57.397" v="5485" actId="108"/>
          <ac:spMkLst>
            <pc:docMk/>
            <pc:sldMk cId="0" sldId="259"/>
            <ac:spMk id="10" creationId="{00000000-0000-0000-0000-000000000000}"/>
          </ac:spMkLst>
        </pc:spChg>
        <pc:spChg chg="mod">
          <ac:chgData name="Noémie MAINDIAUX MdM Suisse" userId="9cfc20dc-0379-4e33-904f-d344138b2974" providerId="ADAL" clId="{99B10604-918D-49C5-8A62-B4AD12EB0254}" dt="2024-06-05T09:19:32.843" v="5338" actId="20577"/>
          <ac:spMkLst>
            <pc:docMk/>
            <pc:sldMk cId="0" sldId="259"/>
            <ac:spMk id="11" creationId="{00000000-0000-0000-0000-000000000000}"/>
          </ac:spMkLst>
        </pc:spChg>
      </pc:sldChg>
      <pc:sldChg chg="modSp add mod">
        <pc:chgData name="Noémie MAINDIAUX MdM Suisse" userId="9cfc20dc-0379-4e33-904f-d344138b2974" providerId="ADAL" clId="{99B10604-918D-49C5-8A62-B4AD12EB0254}" dt="2024-06-05T09:40:57.282" v="5779" actId="1076"/>
        <pc:sldMkLst>
          <pc:docMk/>
          <pc:sldMk cId="0" sldId="260"/>
        </pc:sldMkLst>
        <pc:spChg chg="mod">
          <ac:chgData name="Noémie MAINDIAUX MdM Suisse" userId="9cfc20dc-0379-4e33-904f-d344138b2974" providerId="ADAL" clId="{99B10604-918D-49C5-8A62-B4AD12EB0254}" dt="2024-06-05T09:36:54.270" v="5717" actId="20577"/>
          <ac:spMkLst>
            <pc:docMk/>
            <pc:sldMk cId="0" sldId="260"/>
            <ac:spMk id="6" creationId="{00000000-0000-0000-0000-000000000000}"/>
          </ac:spMkLst>
        </pc:spChg>
        <pc:spChg chg="mod">
          <ac:chgData name="Noémie MAINDIAUX MdM Suisse" userId="9cfc20dc-0379-4e33-904f-d344138b2974" providerId="ADAL" clId="{99B10604-918D-49C5-8A62-B4AD12EB0254}" dt="2024-06-05T09:34:57.255" v="5677" actId="20577"/>
          <ac:spMkLst>
            <pc:docMk/>
            <pc:sldMk cId="0" sldId="260"/>
            <ac:spMk id="18" creationId="{00000000-0000-0000-0000-000000000000}"/>
          </ac:spMkLst>
        </pc:spChg>
        <pc:spChg chg="mod">
          <ac:chgData name="Noémie MAINDIAUX MdM Suisse" userId="9cfc20dc-0379-4e33-904f-d344138b2974" providerId="ADAL" clId="{99B10604-918D-49C5-8A62-B4AD12EB0254}" dt="2024-06-05T09:37:23.091" v="5738" actId="20577"/>
          <ac:spMkLst>
            <pc:docMk/>
            <pc:sldMk cId="0" sldId="260"/>
            <ac:spMk id="20" creationId="{00000000-0000-0000-0000-000000000000}"/>
          </ac:spMkLst>
        </pc:spChg>
        <pc:spChg chg="mod">
          <ac:chgData name="Noémie MAINDIAUX MdM Suisse" userId="9cfc20dc-0379-4e33-904f-d344138b2974" providerId="ADAL" clId="{99B10604-918D-49C5-8A62-B4AD12EB0254}" dt="2024-06-05T09:40:06.592" v="5770" actId="1076"/>
          <ac:spMkLst>
            <pc:docMk/>
            <pc:sldMk cId="0" sldId="260"/>
            <ac:spMk id="21" creationId="{00000000-0000-0000-0000-000000000000}"/>
          </ac:spMkLst>
        </pc:spChg>
        <pc:spChg chg="mod">
          <ac:chgData name="Noémie MAINDIAUX MdM Suisse" userId="9cfc20dc-0379-4e33-904f-d344138b2974" providerId="ADAL" clId="{99B10604-918D-49C5-8A62-B4AD12EB0254}" dt="2024-06-05T09:39:54.882" v="5767" actId="1076"/>
          <ac:spMkLst>
            <pc:docMk/>
            <pc:sldMk cId="0" sldId="260"/>
            <ac:spMk id="25" creationId="{00000000-0000-0000-0000-000000000000}"/>
          </ac:spMkLst>
        </pc:spChg>
        <pc:spChg chg="mod">
          <ac:chgData name="Noémie MAINDIAUX MdM Suisse" userId="9cfc20dc-0379-4e33-904f-d344138b2974" providerId="ADAL" clId="{99B10604-918D-49C5-8A62-B4AD12EB0254}" dt="2024-06-05T09:39:37.050" v="5763" actId="1076"/>
          <ac:spMkLst>
            <pc:docMk/>
            <pc:sldMk cId="0" sldId="260"/>
            <ac:spMk id="29" creationId="{00000000-0000-0000-0000-000000000000}"/>
          </ac:spMkLst>
        </pc:spChg>
        <pc:spChg chg="mod">
          <ac:chgData name="Noémie MAINDIAUX MdM Suisse" userId="9cfc20dc-0379-4e33-904f-d344138b2974" providerId="ADAL" clId="{99B10604-918D-49C5-8A62-B4AD12EB0254}" dt="2024-06-05T09:40:57.282" v="5779" actId="1076"/>
          <ac:spMkLst>
            <pc:docMk/>
            <pc:sldMk cId="0" sldId="260"/>
            <ac:spMk id="31" creationId="{00000000-0000-0000-0000-000000000000}"/>
          </ac:spMkLst>
        </pc:spChg>
        <pc:grpChg chg="mod">
          <ac:chgData name="Noémie MAINDIAUX MdM Suisse" userId="9cfc20dc-0379-4e33-904f-d344138b2974" providerId="ADAL" clId="{99B10604-918D-49C5-8A62-B4AD12EB0254}" dt="2024-06-05T09:39:59.123" v="5768" actId="1076"/>
          <ac:grpSpMkLst>
            <pc:docMk/>
            <pc:sldMk cId="0" sldId="260"/>
            <ac:grpSpMk id="4" creationId="{00000000-0000-0000-0000-000000000000}"/>
          </ac:grpSpMkLst>
        </pc:grpChg>
        <pc:grpChg chg="mod">
          <ac:chgData name="Noémie MAINDIAUX MdM Suisse" userId="9cfc20dc-0379-4e33-904f-d344138b2974" providerId="ADAL" clId="{99B10604-918D-49C5-8A62-B4AD12EB0254}" dt="2024-06-05T09:40:03.275" v="5769" actId="1076"/>
          <ac:grpSpMkLst>
            <pc:docMk/>
            <pc:sldMk cId="0" sldId="260"/>
            <ac:grpSpMk id="12" creationId="{00000000-0000-0000-0000-000000000000}"/>
          </ac:grpSpMkLst>
        </pc:grpChg>
        <pc:grpChg chg="mod">
          <ac:chgData name="Noémie MAINDIAUX MdM Suisse" userId="9cfc20dc-0379-4e33-904f-d344138b2974" providerId="ADAL" clId="{99B10604-918D-49C5-8A62-B4AD12EB0254}" dt="2024-06-05T09:39:50.795" v="5766" actId="1076"/>
          <ac:grpSpMkLst>
            <pc:docMk/>
            <pc:sldMk cId="0" sldId="260"/>
            <ac:grpSpMk id="22" creationId="{00000000-0000-0000-0000-000000000000}"/>
          </ac:grpSpMkLst>
        </pc:grpChg>
        <pc:grpChg chg="mod">
          <ac:chgData name="Noémie MAINDIAUX MdM Suisse" userId="9cfc20dc-0379-4e33-904f-d344138b2974" providerId="ADAL" clId="{99B10604-918D-49C5-8A62-B4AD12EB0254}" dt="2024-06-05T09:39:41.716" v="5764" actId="14100"/>
          <ac:grpSpMkLst>
            <pc:docMk/>
            <pc:sldMk cId="0" sldId="260"/>
            <ac:grpSpMk id="26" creationId="{00000000-0000-0000-0000-000000000000}"/>
          </ac:grpSpMkLst>
        </pc:grpChg>
      </pc:sldChg>
      <pc:sldChg chg="modSp add mod">
        <pc:chgData name="Noémie MAINDIAUX MdM Suisse" userId="9cfc20dc-0379-4e33-904f-d344138b2974" providerId="ADAL" clId="{99B10604-918D-49C5-8A62-B4AD12EB0254}" dt="2024-06-05T09:27:03.414" v="5556" actId="20577"/>
        <pc:sldMkLst>
          <pc:docMk/>
          <pc:sldMk cId="0" sldId="261"/>
        </pc:sldMkLst>
        <pc:spChg chg="mod">
          <ac:chgData name="Noémie MAINDIAUX MdM Suisse" userId="9cfc20dc-0379-4e33-904f-d344138b2974" providerId="ADAL" clId="{99B10604-918D-49C5-8A62-B4AD12EB0254}" dt="2024-06-05T09:25:09.026" v="5523" actId="14100"/>
          <ac:spMkLst>
            <pc:docMk/>
            <pc:sldMk cId="0" sldId="261"/>
            <ac:spMk id="3" creationId="{00000000-0000-0000-0000-000000000000}"/>
          </ac:spMkLst>
        </pc:spChg>
        <pc:spChg chg="mod">
          <ac:chgData name="Noémie MAINDIAUX MdM Suisse" userId="9cfc20dc-0379-4e33-904f-d344138b2974" providerId="ADAL" clId="{99B10604-918D-49C5-8A62-B4AD12EB0254}" dt="2024-06-05T09:25:06.555" v="5522" actId="14100"/>
          <ac:spMkLst>
            <pc:docMk/>
            <pc:sldMk cId="0" sldId="261"/>
            <ac:spMk id="4" creationId="{00000000-0000-0000-0000-000000000000}"/>
          </ac:spMkLst>
        </pc:spChg>
        <pc:spChg chg="mod">
          <ac:chgData name="Noémie MAINDIAUX MdM Suisse" userId="9cfc20dc-0379-4e33-904f-d344138b2974" providerId="ADAL" clId="{99B10604-918D-49C5-8A62-B4AD12EB0254}" dt="2024-06-05T09:24:10.781" v="5512" actId="20577"/>
          <ac:spMkLst>
            <pc:docMk/>
            <pc:sldMk cId="0" sldId="261"/>
            <ac:spMk id="8" creationId="{00000000-0000-0000-0000-000000000000}"/>
          </ac:spMkLst>
        </pc:spChg>
        <pc:spChg chg="mod">
          <ac:chgData name="Noémie MAINDIAUX MdM Suisse" userId="9cfc20dc-0379-4e33-904f-d344138b2974" providerId="ADAL" clId="{99B10604-918D-49C5-8A62-B4AD12EB0254}" dt="2024-06-05T09:26:30.761" v="5536" actId="20577"/>
          <ac:spMkLst>
            <pc:docMk/>
            <pc:sldMk cId="0" sldId="261"/>
            <ac:spMk id="9" creationId="{00000000-0000-0000-0000-000000000000}"/>
          </ac:spMkLst>
        </pc:spChg>
        <pc:spChg chg="mod">
          <ac:chgData name="Noémie MAINDIAUX MdM Suisse" userId="9cfc20dc-0379-4e33-904f-d344138b2974" providerId="ADAL" clId="{99B10604-918D-49C5-8A62-B4AD12EB0254}" dt="2024-06-05T09:26:49.524" v="5548" actId="20577"/>
          <ac:spMkLst>
            <pc:docMk/>
            <pc:sldMk cId="0" sldId="261"/>
            <ac:spMk id="10" creationId="{00000000-0000-0000-0000-000000000000}"/>
          </ac:spMkLst>
        </pc:spChg>
        <pc:spChg chg="mod">
          <ac:chgData name="Noémie MAINDIAUX MdM Suisse" userId="9cfc20dc-0379-4e33-904f-d344138b2974" providerId="ADAL" clId="{99B10604-918D-49C5-8A62-B4AD12EB0254}" dt="2024-06-05T09:27:03.414" v="5556" actId="20577"/>
          <ac:spMkLst>
            <pc:docMk/>
            <pc:sldMk cId="0" sldId="261"/>
            <ac:spMk id="11" creationId="{00000000-0000-0000-0000-000000000000}"/>
          </ac:spMkLst>
        </pc:spChg>
        <pc:spChg chg="mod">
          <ac:chgData name="Noémie MAINDIAUX MdM Suisse" userId="9cfc20dc-0379-4e33-904f-d344138b2974" providerId="ADAL" clId="{99B10604-918D-49C5-8A62-B4AD12EB0254}" dt="2024-06-05T09:24:57.992" v="5521" actId="1076"/>
          <ac:spMkLst>
            <pc:docMk/>
            <pc:sldMk cId="0" sldId="261"/>
            <ac:spMk id="12" creationId="{00000000-0000-0000-0000-000000000000}"/>
          </ac:spMkLst>
        </pc:spChg>
        <pc:grpChg chg="mod">
          <ac:chgData name="Noémie MAINDIAUX MdM Suisse" userId="9cfc20dc-0379-4e33-904f-d344138b2974" providerId="ADAL" clId="{99B10604-918D-49C5-8A62-B4AD12EB0254}" dt="2024-06-05T09:24:48.778" v="5520" actId="14100"/>
          <ac:grpSpMkLst>
            <pc:docMk/>
            <pc:sldMk cId="0" sldId="261"/>
            <ac:grpSpMk id="5" creationId="{00000000-0000-0000-0000-000000000000}"/>
          </ac:grpSpMkLst>
        </pc:grpChg>
      </pc:sldChg>
      <pc:sldChg chg="modSp add mod">
        <pc:chgData name="Noémie MAINDIAUX MdM Suisse" userId="9cfc20dc-0379-4e33-904f-d344138b2974" providerId="ADAL" clId="{99B10604-918D-49C5-8A62-B4AD12EB0254}" dt="2024-06-05T09:33:36.087" v="5657" actId="122"/>
        <pc:sldMkLst>
          <pc:docMk/>
          <pc:sldMk cId="0" sldId="262"/>
        </pc:sldMkLst>
        <pc:spChg chg="mod">
          <ac:chgData name="Noémie MAINDIAUX MdM Suisse" userId="9cfc20dc-0379-4e33-904f-d344138b2974" providerId="ADAL" clId="{99B10604-918D-49C5-8A62-B4AD12EB0254}" dt="2024-06-05T09:28:29.544" v="5614" actId="20577"/>
          <ac:spMkLst>
            <pc:docMk/>
            <pc:sldMk cId="0" sldId="262"/>
            <ac:spMk id="3" creationId="{00000000-0000-0000-0000-000000000000}"/>
          </ac:spMkLst>
        </pc:spChg>
        <pc:spChg chg="mod">
          <ac:chgData name="Noémie MAINDIAUX MdM Suisse" userId="9cfc20dc-0379-4e33-904f-d344138b2974" providerId="ADAL" clId="{99B10604-918D-49C5-8A62-B4AD12EB0254}" dt="2024-06-05T09:31:26.100" v="5628" actId="108"/>
          <ac:spMkLst>
            <pc:docMk/>
            <pc:sldMk cId="0" sldId="262"/>
            <ac:spMk id="4" creationId="{00000000-0000-0000-0000-000000000000}"/>
          </ac:spMkLst>
        </pc:spChg>
        <pc:spChg chg="mod">
          <ac:chgData name="Noémie MAINDIAUX MdM Suisse" userId="9cfc20dc-0379-4e33-904f-d344138b2974" providerId="ADAL" clId="{99B10604-918D-49C5-8A62-B4AD12EB0254}" dt="2024-06-05T09:27:46.982" v="5573" actId="20577"/>
          <ac:spMkLst>
            <pc:docMk/>
            <pc:sldMk cId="0" sldId="262"/>
            <ac:spMk id="5" creationId="{00000000-0000-0000-0000-000000000000}"/>
          </ac:spMkLst>
        </pc:spChg>
        <pc:spChg chg="mod">
          <ac:chgData name="Noémie MAINDIAUX MdM Suisse" userId="9cfc20dc-0379-4e33-904f-d344138b2974" providerId="ADAL" clId="{99B10604-918D-49C5-8A62-B4AD12EB0254}" dt="2024-06-05T09:32:42.077" v="5652" actId="1076"/>
          <ac:spMkLst>
            <pc:docMk/>
            <pc:sldMk cId="0" sldId="262"/>
            <ac:spMk id="6" creationId="{00000000-0000-0000-0000-000000000000}"/>
          </ac:spMkLst>
        </pc:spChg>
        <pc:spChg chg="mod">
          <ac:chgData name="Noémie MAINDIAUX MdM Suisse" userId="9cfc20dc-0379-4e33-904f-d344138b2974" providerId="ADAL" clId="{99B10604-918D-49C5-8A62-B4AD12EB0254}" dt="2024-06-05T09:33:36.087" v="5657" actId="122"/>
          <ac:spMkLst>
            <pc:docMk/>
            <pc:sldMk cId="0" sldId="262"/>
            <ac:spMk id="9" creationId="{00000000-0000-0000-0000-000000000000}"/>
          </ac:spMkLst>
        </pc:spChg>
      </pc:sldChg>
      <pc:sldChg chg="addSp modSp add mod">
        <pc:chgData name="Noémie MAINDIAUX MdM Suisse" userId="9cfc20dc-0379-4e33-904f-d344138b2974" providerId="ADAL" clId="{99B10604-918D-49C5-8A62-B4AD12EB0254}" dt="2024-06-05T09:53:46.860" v="6054" actId="20577"/>
        <pc:sldMkLst>
          <pc:docMk/>
          <pc:sldMk cId="0" sldId="263"/>
        </pc:sldMkLst>
        <pc:spChg chg="mod">
          <ac:chgData name="Noémie MAINDIAUX MdM Suisse" userId="9cfc20dc-0379-4e33-904f-d344138b2974" providerId="ADAL" clId="{99B10604-918D-49C5-8A62-B4AD12EB0254}" dt="2024-06-05T09:53:46.860" v="6054" actId="20577"/>
          <ac:spMkLst>
            <pc:docMk/>
            <pc:sldMk cId="0" sldId="263"/>
            <ac:spMk id="10" creationId="{00000000-0000-0000-0000-000000000000}"/>
          </ac:spMkLst>
        </pc:spChg>
        <pc:spChg chg="add">
          <ac:chgData name="Noémie MAINDIAUX MdM Suisse" userId="9cfc20dc-0379-4e33-904f-d344138b2974" providerId="ADAL" clId="{99B10604-918D-49C5-8A62-B4AD12EB0254}" dt="2024-06-05T09:46:09.291" v="5826"/>
          <ac:spMkLst>
            <pc:docMk/>
            <pc:sldMk cId="0" sldId="263"/>
            <ac:spMk id="11" creationId="{577124B2-DDC0-95E8-2B35-134775D2CBBC}"/>
          </ac:spMkLst>
        </pc:spChg>
        <pc:spChg chg="add mod">
          <ac:chgData name="Noémie MAINDIAUX MdM Suisse" userId="9cfc20dc-0379-4e33-904f-d344138b2974" providerId="ADAL" clId="{99B10604-918D-49C5-8A62-B4AD12EB0254}" dt="2024-06-05T09:46:13.120" v="5828"/>
          <ac:spMkLst>
            <pc:docMk/>
            <pc:sldMk cId="0" sldId="263"/>
            <ac:spMk id="12" creationId="{5B32056D-8FB0-E57E-F3C9-A5EDA4E04256}"/>
          </ac:spMkLst>
        </pc:spChg>
        <pc:grpChg chg="mod">
          <ac:chgData name="Noémie MAINDIAUX MdM Suisse" userId="9cfc20dc-0379-4e33-904f-d344138b2974" providerId="ADAL" clId="{99B10604-918D-49C5-8A62-B4AD12EB0254}" dt="2024-06-05T09:44:26.311" v="5793" actId="14100"/>
          <ac:grpSpMkLst>
            <pc:docMk/>
            <pc:sldMk cId="0" sldId="263"/>
            <ac:grpSpMk id="2" creationId="{00000000-0000-0000-0000-000000000000}"/>
          </ac:grpSpMkLst>
        </pc:grpChg>
      </pc:sldChg>
      <pc:sldChg chg="modSp add mod">
        <pc:chgData name="Noémie MAINDIAUX MdM Suisse" userId="9cfc20dc-0379-4e33-904f-d344138b2974" providerId="ADAL" clId="{99B10604-918D-49C5-8A62-B4AD12EB0254}" dt="2024-06-05T09:58:28.795" v="6090" actId="1076"/>
        <pc:sldMkLst>
          <pc:docMk/>
          <pc:sldMk cId="0" sldId="264"/>
        </pc:sldMkLst>
        <pc:spChg chg="mod">
          <ac:chgData name="Noémie MAINDIAUX MdM Suisse" userId="9cfc20dc-0379-4e33-904f-d344138b2974" providerId="ADAL" clId="{99B10604-918D-49C5-8A62-B4AD12EB0254}" dt="2024-06-05T09:58:28.795" v="6090" actId="1076"/>
          <ac:spMkLst>
            <pc:docMk/>
            <pc:sldMk cId="0" sldId="264"/>
            <ac:spMk id="10" creationId="{00000000-0000-0000-0000-000000000000}"/>
          </ac:spMkLst>
        </pc:spChg>
      </pc:sldChg>
      <pc:sldChg chg="modSp add mod">
        <pc:chgData name="Noémie MAINDIAUX MdM Suisse" userId="9cfc20dc-0379-4e33-904f-d344138b2974" providerId="ADAL" clId="{99B10604-918D-49C5-8A62-B4AD12EB0254}" dt="2024-06-05T09:58:18.480" v="6089" actId="14100"/>
        <pc:sldMkLst>
          <pc:docMk/>
          <pc:sldMk cId="0" sldId="265"/>
        </pc:sldMkLst>
        <pc:spChg chg="mod">
          <ac:chgData name="Noémie MAINDIAUX MdM Suisse" userId="9cfc20dc-0379-4e33-904f-d344138b2974" providerId="ADAL" clId="{99B10604-918D-49C5-8A62-B4AD12EB0254}" dt="2024-06-05T09:55:22.680" v="6073" actId="108"/>
          <ac:spMkLst>
            <pc:docMk/>
            <pc:sldMk cId="0" sldId="265"/>
            <ac:spMk id="9" creationId="{00000000-0000-0000-0000-000000000000}"/>
          </ac:spMkLst>
        </pc:spChg>
        <pc:spChg chg="mod">
          <ac:chgData name="Noémie MAINDIAUX MdM Suisse" userId="9cfc20dc-0379-4e33-904f-d344138b2974" providerId="ADAL" clId="{99B10604-918D-49C5-8A62-B4AD12EB0254}" dt="2024-06-05T09:57:49.689" v="6088" actId="20577"/>
          <ac:spMkLst>
            <pc:docMk/>
            <pc:sldMk cId="0" sldId="265"/>
            <ac:spMk id="11" creationId="{00000000-0000-0000-0000-000000000000}"/>
          </ac:spMkLst>
        </pc:spChg>
        <pc:grpChg chg="mod">
          <ac:chgData name="Noémie MAINDIAUX MdM Suisse" userId="9cfc20dc-0379-4e33-904f-d344138b2974" providerId="ADAL" clId="{99B10604-918D-49C5-8A62-B4AD12EB0254}" dt="2024-06-05T09:58:18.480" v="6089" actId="14100"/>
          <ac:grpSpMkLst>
            <pc:docMk/>
            <pc:sldMk cId="0" sldId="265"/>
            <ac:grpSpMk id="2" creationId="{00000000-0000-0000-0000-000000000000}"/>
          </ac:grpSpMkLst>
        </pc:grpChg>
      </pc:sldChg>
      <pc:sldChg chg="delSp modSp add mod">
        <pc:chgData name="Noémie MAINDIAUX MdM Suisse" userId="9cfc20dc-0379-4e33-904f-d344138b2974" providerId="ADAL" clId="{99B10604-918D-49C5-8A62-B4AD12EB0254}" dt="2024-06-05T15:47:50.603" v="9383" actId="113"/>
        <pc:sldMkLst>
          <pc:docMk/>
          <pc:sldMk cId="0" sldId="266"/>
        </pc:sldMkLst>
        <pc:spChg chg="mod">
          <ac:chgData name="Noémie MAINDIAUX MdM Suisse" userId="9cfc20dc-0379-4e33-904f-d344138b2974" providerId="ADAL" clId="{99B10604-918D-49C5-8A62-B4AD12EB0254}" dt="2024-06-05T15:41:34.856" v="9302" actId="1076"/>
          <ac:spMkLst>
            <pc:docMk/>
            <pc:sldMk cId="0" sldId="266"/>
            <ac:spMk id="2" creationId="{00000000-0000-0000-0000-000000000000}"/>
          </ac:spMkLst>
        </pc:spChg>
        <pc:spChg chg="mod">
          <ac:chgData name="Noémie MAINDIAUX MdM Suisse" userId="9cfc20dc-0379-4e33-904f-d344138b2974" providerId="ADAL" clId="{99B10604-918D-49C5-8A62-B4AD12EB0254}" dt="2024-06-05T15:47:50.603" v="9383" actId="113"/>
          <ac:spMkLst>
            <pc:docMk/>
            <pc:sldMk cId="0" sldId="266"/>
            <ac:spMk id="3" creationId="{00000000-0000-0000-0000-000000000000}"/>
          </ac:spMkLst>
        </pc:spChg>
        <pc:spChg chg="del">
          <ac:chgData name="Noémie MAINDIAUX MdM Suisse" userId="9cfc20dc-0379-4e33-904f-d344138b2974" providerId="ADAL" clId="{99B10604-918D-49C5-8A62-B4AD12EB0254}" dt="2024-06-05T15:40:19.770" v="9290" actId="21"/>
          <ac:spMkLst>
            <pc:docMk/>
            <pc:sldMk cId="0" sldId="266"/>
            <ac:spMk id="7" creationId="{4FD8BE65-1C80-201D-B758-A5E1FB92775B}"/>
          </ac:spMkLst>
        </pc:spChg>
      </pc:sldChg>
      <pc:sldChg chg="ord">
        <pc:chgData name="Noémie MAINDIAUX MdM Suisse" userId="9cfc20dc-0379-4e33-904f-d344138b2974" providerId="ADAL" clId="{99B10604-918D-49C5-8A62-B4AD12EB0254}" dt="2024-06-05T08:59:03.244" v="4880"/>
        <pc:sldMkLst>
          <pc:docMk/>
          <pc:sldMk cId="699985417" sldId="315"/>
        </pc:sldMkLst>
      </pc:sldChg>
      <pc:sldChg chg="del">
        <pc:chgData name="Noémie MAINDIAUX MdM Suisse" userId="9cfc20dc-0379-4e33-904f-d344138b2974" providerId="ADAL" clId="{99B10604-918D-49C5-8A62-B4AD12EB0254}" dt="2024-06-03T08:13:28.975" v="627" actId="2696"/>
        <pc:sldMkLst>
          <pc:docMk/>
          <pc:sldMk cId="2901021466" sldId="317"/>
        </pc:sldMkLst>
      </pc:sldChg>
      <pc:sldChg chg="del">
        <pc:chgData name="Noémie MAINDIAUX MdM Suisse" userId="9cfc20dc-0379-4e33-904f-d344138b2974" providerId="ADAL" clId="{99B10604-918D-49C5-8A62-B4AD12EB0254}" dt="2024-06-03T08:13:33.663" v="628" actId="2696"/>
        <pc:sldMkLst>
          <pc:docMk/>
          <pc:sldMk cId="2920713620" sldId="319"/>
        </pc:sldMkLst>
      </pc:sldChg>
      <pc:sldChg chg="del">
        <pc:chgData name="Noémie MAINDIAUX MdM Suisse" userId="9cfc20dc-0379-4e33-904f-d344138b2974" providerId="ADAL" clId="{99B10604-918D-49C5-8A62-B4AD12EB0254}" dt="2024-06-03T08:13:37.234" v="629" actId="2696"/>
        <pc:sldMkLst>
          <pc:docMk/>
          <pc:sldMk cId="4020265322" sldId="320"/>
        </pc:sldMkLst>
      </pc:sldChg>
      <pc:sldChg chg="del">
        <pc:chgData name="Noémie MAINDIAUX MdM Suisse" userId="9cfc20dc-0379-4e33-904f-d344138b2974" providerId="ADAL" clId="{99B10604-918D-49C5-8A62-B4AD12EB0254}" dt="2024-06-03T08:13:26.136" v="626" actId="2696"/>
        <pc:sldMkLst>
          <pc:docMk/>
          <pc:sldMk cId="2107080945" sldId="324"/>
        </pc:sldMkLst>
      </pc:sldChg>
      <pc:sldChg chg="addSp delSp modSp mod">
        <pc:chgData name="Noémie MAINDIAUX MdM Suisse" userId="9cfc20dc-0379-4e33-904f-d344138b2974" providerId="ADAL" clId="{99B10604-918D-49C5-8A62-B4AD12EB0254}" dt="2024-06-06T12:29:18.048" v="10614" actId="20577"/>
        <pc:sldMkLst>
          <pc:docMk/>
          <pc:sldMk cId="1889007956" sldId="326"/>
        </pc:sldMkLst>
        <pc:spChg chg="mod">
          <ac:chgData name="Noémie MAINDIAUX MdM Suisse" userId="9cfc20dc-0379-4e33-904f-d344138b2974" providerId="ADAL" clId="{99B10604-918D-49C5-8A62-B4AD12EB0254}" dt="2024-06-06T08:12:00.414" v="10440" actId="14100"/>
          <ac:spMkLst>
            <pc:docMk/>
            <pc:sldMk cId="1889007956" sldId="326"/>
            <ac:spMk id="2" creationId="{A4C2662F-32C9-A671-CAA1-20BAD0C7BFB6}"/>
          </ac:spMkLst>
        </pc:spChg>
        <pc:spChg chg="add del">
          <ac:chgData name="Noémie MAINDIAUX MdM Suisse" userId="9cfc20dc-0379-4e33-904f-d344138b2974" providerId="ADAL" clId="{99B10604-918D-49C5-8A62-B4AD12EB0254}" dt="2024-06-05T10:11:19.622" v="6351" actId="11529"/>
          <ac:spMkLst>
            <pc:docMk/>
            <pc:sldMk cId="1889007956" sldId="326"/>
            <ac:spMk id="3" creationId="{66B2ADB6-C947-1A89-B9A6-4031B5E79683}"/>
          </ac:spMkLst>
        </pc:spChg>
        <pc:spChg chg="mod">
          <ac:chgData name="Noémie MAINDIAUX MdM Suisse" userId="9cfc20dc-0379-4e33-904f-d344138b2974" providerId="ADAL" clId="{99B10604-918D-49C5-8A62-B4AD12EB0254}" dt="2024-06-06T08:11:43.235" v="10423" actId="20577"/>
          <ac:spMkLst>
            <pc:docMk/>
            <pc:sldMk cId="1889007956" sldId="326"/>
            <ac:spMk id="4" creationId="{40160B70-0FDD-1C2E-1EB8-513619E27DC2}"/>
          </ac:spMkLst>
        </pc:spChg>
        <pc:spChg chg="add del mod">
          <ac:chgData name="Noémie MAINDIAUX MdM Suisse" userId="9cfc20dc-0379-4e33-904f-d344138b2974" providerId="ADAL" clId="{99B10604-918D-49C5-8A62-B4AD12EB0254}" dt="2024-06-05T10:13:28.122" v="6405" actId="21"/>
          <ac:spMkLst>
            <pc:docMk/>
            <pc:sldMk cId="1889007956" sldId="326"/>
            <ac:spMk id="5" creationId="{51A9E387-7F85-3382-87D8-C4F6A4FA7AB6}"/>
          </ac:spMkLst>
        </pc:spChg>
        <pc:spChg chg="add mod">
          <ac:chgData name="Noémie MAINDIAUX MdM Suisse" userId="9cfc20dc-0379-4e33-904f-d344138b2974" providerId="ADAL" clId="{99B10604-918D-49C5-8A62-B4AD12EB0254}" dt="2024-06-06T12:29:18.048" v="10614" actId="20577"/>
          <ac:spMkLst>
            <pc:docMk/>
            <pc:sldMk cId="1889007956" sldId="326"/>
            <ac:spMk id="6" creationId="{13C5D401-B085-FD37-200B-BF92D3D5D95C}"/>
          </ac:spMkLst>
        </pc:spChg>
        <pc:spChg chg="add del mod">
          <ac:chgData name="Noémie MAINDIAUX MdM Suisse" userId="9cfc20dc-0379-4e33-904f-d344138b2974" providerId="ADAL" clId="{99B10604-918D-49C5-8A62-B4AD12EB0254}" dt="2024-06-05T10:14:41.457" v="6417" actId="21"/>
          <ac:spMkLst>
            <pc:docMk/>
            <pc:sldMk cId="1889007956" sldId="326"/>
            <ac:spMk id="7" creationId="{3F1D851B-FC43-AA8A-B084-CCEDBE389CB0}"/>
          </ac:spMkLst>
        </pc:spChg>
        <pc:spChg chg="add del mod">
          <ac:chgData name="Noémie MAINDIAUX MdM Suisse" userId="9cfc20dc-0379-4e33-904f-d344138b2974" providerId="ADAL" clId="{99B10604-918D-49C5-8A62-B4AD12EB0254}" dt="2024-06-05T10:16:29.871" v="6419" actId="21"/>
          <ac:spMkLst>
            <pc:docMk/>
            <pc:sldMk cId="1889007956" sldId="326"/>
            <ac:spMk id="8" creationId="{F5A6C438-A4F6-CF1C-EB87-383CA3FD7C0A}"/>
          </ac:spMkLst>
        </pc:spChg>
        <pc:spChg chg="add mod">
          <ac:chgData name="Noémie MAINDIAUX MdM Suisse" userId="9cfc20dc-0379-4e33-904f-d344138b2974" providerId="ADAL" clId="{99B10604-918D-49C5-8A62-B4AD12EB0254}" dt="2024-06-06T07:29:42.475" v="10364" actId="20577"/>
          <ac:spMkLst>
            <pc:docMk/>
            <pc:sldMk cId="1889007956" sldId="326"/>
            <ac:spMk id="9" creationId="{AC9C1F48-EC8C-E86D-AB37-A843ACA0298E}"/>
          </ac:spMkLst>
        </pc:spChg>
        <pc:spChg chg="add del mod">
          <ac:chgData name="Noémie MAINDIAUX MdM Suisse" userId="9cfc20dc-0379-4e33-904f-d344138b2974" providerId="ADAL" clId="{99B10604-918D-49C5-8A62-B4AD12EB0254}" dt="2024-06-05T12:19:09.135" v="7428" actId="21"/>
          <ac:spMkLst>
            <pc:docMk/>
            <pc:sldMk cId="1889007956" sldId="326"/>
            <ac:spMk id="10" creationId="{2DDBF605-F74E-18B6-D9AB-B509920BC8AF}"/>
          </ac:spMkLst>
        </pc:spChg>
        <pc:spChg chg="add mod">
          <ac:chgData name="Noémie MAINDIAUX MdM Suisse" userId="9cfc20dc-0379-4e33-904f-d344138b2974" providerId="ADAL" clId="{99B10604-918D-49C5-8A62-B4AD12EB0254}" dt="2024-06-06T07:29:52.698" v="10365" actId="20577"/>
          <ac:spMkLst>
            <pc:docMk/>
            <pc:sldMk cId="1889007956" sldId="326"/>
            <ac:spMk id="11" creationId="{52471672-2EB0-200A-17D4-CA70D42B831A}"/>
          </ac:spMkLst>
        </pc:spChg>
      </pc:sldChg>
      <pc:sldChg chg="addSp delSp modSp mod">
        <pc:chgData name="Noémie MAINDIAUX MdM Suisse" userId="9cfc20dc-0379-4e33-904f-d344138b2974" providerId="ADAL" clId="{99B10604-918D-49C5-8A62-B4AD12EB0254}" dt="2024-06-05T18:57:35.492" v="10152" actId="20577"/>
        <pc:sldMkLst>
          <pc:docMk/>
          <pc:sldMk cId="549658100" sldId="334"/>
        </pc:sldMkLst>
        <pc:spChg chg="mod">
          <ac:chgData name="Noémie MAINDIAUX MdM Suisse" userId="9cfc20dc-0379-4e33-904f-d344138b2974" providerId="ADAL" clId="{99B10604-918D-49C5-8A62-B4AD12EB0254}" dt="2024-06-05T12:40:16.361" v="7841" actId="1076"/>
          <ac:spMkLst>
            <pc:docMk/>
            <pc:sldMk cId="549658100" sldId="334"/>
            <ac:spMk id="2" creationId="{16414E7A-E124-A31A-454E-75C89A19DEE5}"/>
          </ac:spMkLst>
        </pc:spChg>
        <pc:spChg chg="mod">
          <ac:chgData name="Noémie MAINDIAUX MdM Suisse" userId="9cfc20dc-0379-4e33-904f-d344138b2974" providerId="ADAL" clId="{99B10604-918D-49C5-8A62-B4AD12EB0254}" dt="2024-06-05T18:57:35.492" v="10152" actId="20577"/>
          <ac:spMkLst>
            <pc:docMk/>
            <pc:sldMk cId="549658100" sldId="334"/>
            <ac:spMk id="4" creationId="{6A9FB028-C39E-1210-FDBF-CB7802E7E76C}"/>
          </ac:spMkLst>
        </pc:spChg>
        <pc:spChg chg="add del mod">
          <ac:chgData name="Noémie MAINDIAUX MdM Suisse" userId="9cfc20dc-0379-4e33-904f-d344138b2974" providerId="ADAL" clId="{99B10604-918D-49C5-8A62-B4AD12EB0254}" dt="2024-06-05T10:03:47.388" v="6284" actId="21"/>
          <ac:spMkLst>
            <pc:docMk/>
            <pc:sldMk cId="549658100" sldId="334"/>
            <ac:spMk id="5" creationId="{A882F125-830C-8279-8E6E-FF0860E799DD}"/>
          </ac:spMkLst>
        </pc:spChg>
        <pc:spChg chg="add del mod">
          <ac:chgData name="Noémie MAINDIAUX MdM Suisse" userId="9cfc20dc-0379-4e33-904f-d344138b2974" providerId="ADAL" clId="{99B10604-918D-49C5-8A62-B4AD12EB0254}" dt="2024-06-05T10:03:42.273" v="6282" actId="478"/>
          <ac:spMkLst>
            <pc:docMk/>
            <pc:sldMk cId="549658100" sldId="334"/>
            <ac:spMk id="6" creationId="{8719C666-F357-C471-408B-9A12E9A87B61}"/>
          </ac:spMkLst>
        </pc:spChg>
        <pc:spChg chg="add mod">
          <ac:chgData name="Noémie MAINDIAUX MdM Suisse" userId="9cfc20dc-0379-4e33-904f-d344138b2974" providerId="ADAL" clId="{99B10604-918D-49C5-8A62-B4AD12EB0254}" dt="2024-06-05T12:31:18.247" v="7727" actId="1076"/>
          <ac:spMkLst>
            <pc:docMk/>
            <pc:sldMk cId="549658100" sldId="334"/>
            <ac:spMk id="7" creationId="{EEDF154D-E090-7DB9-3B16-A0FC8E4B8670}"/>
          </ac:spMkLst>
        </pc:spChg>
      </pc:sldChg>
      <pc:sldChg chg="addSp delSp modSp mod">
        <pc:chgData name="Noémie MAINDIAUX MdM Suisse" userId="9cfc20dc-0379-4e33-904f-d344138b2974" providerId="ADAL" clId="{99B10604-918D-49C5-8A62-B4AD12EB0254}" dt="2024-06-06T08:34:28.766" v="10485" actId="20577"/>
        <pc:sldMkLst>
          <pc:docMk/>
          <pc:sldMk cId="1306099546" sldId="335"/>
        </pc:sldMkLst>
        <pc:spChg chg="mod">
          <ac:chgData name="Noémie MAINDIAUX MdM Suisse" userId="9cfc20dc-0379-4e33-904f-d344138b2974" providerId="ADAL" clId="{99B10604-918D-49C5-8A62-B4AD12EB0254}" dt="2024-06-05T10:35:07.365" v="6924" actId="1076"/>
          <ac:spMkLst>
            <pc:docMk/>
            <pc:sldMk cId="1306099546" sldId="335"/>
            <ac:spMk id="2" creationId="{74099A10-76FE-C4B8-7CEB-4549DE3C5239}"/>
          </ac:spMkLst>
        </pc:spChg>
        <pc:spChg chg="mod">
          <ac:chgData name="Noémie MAINDIAUX MdM Suisse" userId="9cfc20dc-0379-4e33-904f-d344138b2974" providerId="ADAL" clId="{99B10604-918D-49C5-8A62-B4AD12EB0254}" dt="2024-06-05T16:45:01.228" v="9485" actId="12"/>
          <ac:spMkLst>
            <pc:docMk/>
            <pc:sldMk cId="1306099546" sldId="335"/>
            <ac:spMk id="3" creationId="{70DD2D4C-F883-AAB6-396D-053E8303413D}"/>
          </ac:spMkLst>
        </pc:spChg>
        <pc:spChg chg="mod">
          <ac:chgData name="Noémie MAINDIAUX MdM Suisse" userId="9cfc20dc-0379-4e33-904f-d344138b2974" providerId="ADAL" clId="{99B10604-918D-49C5-8A62-B4AD12EB0254}" dt="2024-06-06T08:34:28.766" v="10485" actId="20577"/>
          <ac:spMkLst>
            <pc:docMk/>
            <pc:sldMk cId="1306099546" sldId="335"/>
            <ac:spMk id="6" creationId="{31242BA3-0209-E4BC-D3B0-66F14E54C6DE}"/>
          </ac:spMkLst>
        </pc:spChg>
        <pc:spChg chg="add del">
          <ac:chgData name="Noémie MAINDIAUX MdM Suisse" userId="9cfc20dc-0379-4e33-904f-d344138b2974" providerId="ADAL" clId="{99B10604-918D-49C5-8A62-B4AD12EB0254}" dt="2024-06-04T14:09:08.509" v="4545" actId="22"/>
          <ac:spMkLst>
            <pc:docMk/>
            <pc:sldMk cId="1306099546" sldId="335"/>
            <ac:spMk id="11" creationId="{A19C5EBF-14E8-A94C-6BCA-5E3FB9518860}"/>
          </ac:spMkLst>
        </pc:spChg>
      </pc:sldChg>
      <pc:sldChg chg="addSp delSp modSp mod setBg">
        <pc:chgData name="Noémie MAINDIAUX MdM Suisse" userId="9cfc20dc-0379-4e33-904f-d344138b2974" providerId="ADAL" clId="{99B10604-918D-49C5-8A62-B4AD12EB0254}" dt="2024-06-05T19:41:23.257" v="10225" actId="20577"/>
        <pc:sldMkLst>
          <pc:docMk/>
          <pc:sldMk cId="1943923202" sldId="336"/>
        </pc:sldMkLst>
        <pc:spChg chg="mod">
          <ac:chgData name="Noémie MAINDIAUX MdM Suisse" userId="9cfc20dc-0379-4e33-904f-d344138b2974" providerId="ADAL" clId="{99B10604-918D-49C5-8A62-B4AD12EB0254}" dt="2024-06-05T16:46:51.179" v="9511" actId="1076"/>
          <ac:spMkLst>
            <pc:docMk/>
            <pc:sldMk cId="1943923202" sldId="336"/>
            <ac:spMk id="2" creationId="{3F8ADA09-2D6F-397A-47E3-7DBB807B29F1}"/>
          </ac:spMkLst>
        </pc:spChg>
        <pc:spChg chg="mod">
          <ac:chgData name="Noémie MAINDIAUX MdM Suisse" userId="9cfc20dc-0379-4e33-904f-d344138b2974" providerId="ADAL" clId="{99B10604-918D-49C5-8A62-B4AD12EB0254}" dt="2024-06-05T19:41:23.257" v="10225" actId="20577"/>
          <ac:spMkLst>
            <pc:docMk/>
            <pc:sldMk cId="1943923202" sldId="336"/>
            <ac:spMk id="5" creationId="{9AC8215C-0666-E0BA-3F78-981BFF330BC0}"/>
          </ac:spMkLst>
        </pc:spChg>
        <pc:spChg chg="add del mod">
          <ac:chgData name="Noémie MAINDIAUX MdM Suisse" userId="9cfc20dc-0379-4e33-904f-d344138b2974" providerId="ADAL" clId="{99B10604-918D-49C5-8A62-B4AD12EB0254}" dt="2024-06-05T16:56:09.166" v="9669" actId="1076"/>
          <ac:spMkLst>
            <pc:docMk/>
            <pc:sldMk cId="1943923202" sldId="336"/>
            <ac:spMk id="7" creationId="{4B9CEE86-A759-EAD8-FAF8-668CC65E7FCF}"/>
          </ac:spMkLst>
        </pc:spChg>
        <pc:spChg chg="add del mod">
          <ac:chgData name="Noémie MAINDIAUX MdM Suisse" userId="9cfc20dc-0379-4e33-904f-d344138b2974" providerId="ADAL" clId="{99B10604-918D-49C5-8A62-B4AD12EB0254}" dt="2024-06-05T12:42:06.917" v="7878" actId="11529"/>
          <ac:spMkLst>
            <pc:docMk/>
            <pc:sldMk cId="1943923202" sldId="336"/>
            <ac:spMk id="8" creationId="{D8BF44AE-6630-6A05-4E62-726E37A1998C}"/>
          </ac:spMkLst>
        </pc:spChg>
        <pc:spChg chg="add mod">
          <ac:chgData name="Noémie MAINDIAUX MdM Suisse" userId="9cfc20dc-0379-4e33-904f-d344138b2974" providerId="ADAL" clId="{99B10604-918D-49C5-8A62-B4AD12EB0254}" dt="2024-06-05T12:42:02.424" v="7873"/>
          <ac:spMkLst>
            <pc:docMk/>
            <pc:sldMk cId="1943923202" sldId="336"/>
            <ac:spMk id="9" creationId="{4B9CEE86-A759-EAD8-FAF8-668CC65E7FCF}"/>
          </ac:spMkLst>
        </pc:spChg>
        <pc:spChg chg="add del mod">
          <ac:chgData name="Noémie MAINDIAUX MdM Suisse" userId="9cfc20dc-0379-4e33-904f-d344138b2974" providerId="ADAL" clId="{99B10604-918D-49C5-8A62-B4AD12EB0254}" dt="2024-06-05T16:59:41.820" v="9828" actId="478"/>
          <ac:spMkLst>
            <pc:docMk/>
            <pc:sldMk cId="1943923202" sldId="336"/>
            <ac:spMk id="10" creationId="{69A11EDD-5630-1D95-4601-6C449C772104}"/>
          </ac:spMkLst>
        </pc:spChg>
        <pc:spChg chg="add mod">
          <ac:chgData name="Noémie MAINDIAUX MdM Suisse" userId="9cfc20dc-0379-4e33-904f-d344138b2974" providerId="ADAL" clId="{99B10604-918D-49C5-8A62-B4AD12EB0254}" dt="2024-06-05T16:58:02.384" v="9723" actId="14100"/>
          <ac:spMkLst>
            <pc:docMk/>
            <pc:sldMk cId="1943923202" sldId="336"/>
            <ac:spMk id="11" creationId="{DFCA3765-2571-3050-CFD1-93C02CAB175E}"/>
          </ac:spMkLst>
        </pc:spChg>
        <pc:spChg chg="add mod">
          <ac:chgData name="Noémie MAINDIAUX MdM Suisse" userId="9cfc20dc-0379-4e33-904f-d344138b2974" providerId="ADAL" clId="{99B10604-918D-49C5-8A62-B4AD12EB0254}" dt="2024-06-05T17:01:34.573" v="9938" actId="14100"/>
          <ac:spMkLst>
            <pc:docMk/>
            <pc:sldMk cId="1943923202" sldId="336"/>
            <ac:spMk id="12" creationId="{C80E2E77-96AC-D888-58FC-FFF744C4108C}"/>
          </ac:spMkLst>
        </pc:spChg>
      </pc:sldChg>
      <pc:sldChg chg="addSp delSp modSp mod">
        <pc:chgData name="Noémie MAINDIAUX MdM Suisse" userId="9cfc20dc-0379-4e33-904f-d344138b2974" providerId="ADAL" clId="{99B10604-918D-49C5-8A62-B4AD12EB0254}" dt="2024-06-06T09:18:01.760" v="10545" actId="14100"/>
        <pc:sldMkLst>
          <pc:docMk/>
          <pc:sldMk cId="3305227880" sldId="337"/>
        </pc:sldMkLst>
        <pc:spChg chg="mod">
          <ac:chgData name="Noémie MAINDIAUX MdM Suisse" userId="9cfc20dc-0379-4e33-904f-d344138b2974" providerId="ADAL" clId="{99B10604-918D-49C5-8A62-B4AD12EB0254}" dt="2024-06-05T12:35:30.028" v="7765" actId="108"/>
          <ac:spMkLst>
            <pc:docMk/>
            <pc:sldMk cId="3305227880" sldId="337"/>
            <ac:spMk id="2" creationId="{EF59D417-FB49-A79F-828B-6E82B67B17B8}"/>
          </ac:spMkLst>
        </pc:spChg>
        <pc:picChg chg="del">
          <ac:chgData name="Noémie MAINDIAUX MdM Suisse" userId="9cfc20dc-0379-4e33-904f-d344138b2974" providerId="ADAL" clId="{99B10604-918D-49C5-8A62-B4AD12EB0254}" dt="2024-06-03T08:40:36.477" v="782" actId="478"/>
          <ac:picMkLst>
            <pc:docMk/>
            <pc:sldMk cId="3305227880" sldId="337"/>
            <ac:picMk id="4" creationId="{A34E34AF-0619-7D56-FBDC-555C37084D8F}"/>
          </ac:picMkLst>
        </pc:picChg>
        <pc:picChg chg="add mod modCrop">
          <ac:chgData name="Noémie MAINDIAUX MdM Suisse" userId="9cfc20dc-0379-4e33-904f-d344138b2974" providerId="ADAL" clId="{99B10604-918D-49C5-8A62-B4AD12EB0254}" dt="2024-06-06T09:16:38.927" v="10538" actId="1076"/>
          <ac:picMkLst>
            <pc:docMk/>
            <pc:sldMk cId="3305227880" sldId="337"/>
            <ac:picMk id="4" creationId="{AE85DAC5-FF80-E06E-6FC4-D6823EC34598}"/>
          </ac:picMkLst>
        </pc:picChg>
        <pc:picChg chg="add mod">
          <ac:chgData name="Noémie MAINDIAUX MdM Suisse" userId="9cfc20dc-0379-4e33-904f-d344138b2974" providerId="ADAL" clId="{99B10604-918D-49C5-8A62-B4AD12EB0254}" dt="2024-06-06T09:17:57.008" v="10544" actId="14100"/>
          <ac:picMkLst>
            <pc:docMk/>
            <pc:sldMk cId="3305227880" sldId="337"/>
            <ac:picMk id="6" creationId="{3B18887A-9D75-8140-2790-524DC4DCFB85}"/>
          </ac:picMkLst>
        </pc:picChg>
        <pc:picChg chg="del">
          <ac:chgData name="Noémie MAINDIAUX MdM Suisse" userId="9cfc20dc-0379-4e33-904f-d344138b2974" providerId="ADAL" clId="{99B10604-918D-49C5-8A62-B4AD12EB0254}" dt="2024-06-04T12:56:13.641" v="4311" actId="478"/>
          <ac:picMkLst>
            <pc:docMk/>
            <pc:sldMk cId="3305227880" sldId="337"/>
            <ac:picMk id="8" creationId="{01EF7F04-98BC-A847-BC3A-12B5C6C28DE9}"/>
          </ac:picMkLst>
        </pc:picChg>
        <pc:picChg chg="del">
          <ac:chgData name="Noémie MAINDIAUX MdM Suisse" userId="9cfc20dc-0379-4e33-904f-d344138b2974" providerId="ADAL" clId="{99B10604-918D-49C5-8A62-B4AD12EB0254}" dt="2024-06-04T12:56:15.361" v="4312" actId="478"/>
          <ac:picMkLst>
            <pc:docMk/>
            <pc:sldMk cId="3305227880" sldId="337"/>
            <ac:picMk id="10" creationId="{EC3D469B-81ED-A848-15C2-F5C32C37168C}"/>
          </ac:picMkLst>
        </pc:picChg>
        <pc:picChg chg="del mod modCrop">
          <ac:chgData name="Noémie MAINDIAUX MdM Suisse" userId="9cfc20dc-0379-4e33-904f-d344138b2974" providerId="ADAL" clId="{99B10604-918D-49C5-8A62-B4AD12EB0254}" dt="2024-06-06T09:17:48.667" v="10541" actId="478"/>
          <ac:picMkLst>
            <pc:docMk/>
            <pc:sldMk cId="3305227880" sldId="337"/>
            <ac:picMk id="12" creationId="{403C2C68-31FE-C1A1-A748-BF197948E8A7}"/>
          </ac:picMkLst>
        </pc:picChg>
        <pc:picChg chg="add mod">
          <ac:chgData name="Noémie MAINDIAUX MdM Suisse" userId="9cfc20dc-0379-4e33-904f-d344138b2974" providerId="ADAL" clId="{99B10604-918D-49C5-8A62-B4AD12EB0254}" dt="2024-06-06T09:18:01.760" v="10545" actId="14100"/>
          <ac:picMkLst>
            <pc:docMk/>
            <pc:sldMk cId="3305227880" sldId="337"/>
            <ac:picMk id="14" creationId="{8C85E2EF-97B9-0E24-F743-0623A5A14384}"/>
          </ac:picMkLst>
        </pc:picChg>
        <pc:picChg chg="add del mod">
          <ac:chgData name="Noémie MAINDIAUX MdM Suisse" userId="9cfc20dc-0379-4e33-904f-d344138b2974" providerId="ADAL" clId="{99B10604-918D-49C5-8A62-B4AD12EB0254}" dt="2024-06-06T09:15:53.955" v="10525" actId="478"/>
          <ac:picMkLst>
            <pc:docMk/>
            <pc:sldMk cId="3305227880" sldId="337"/>
            <ac:picMk id="16" creationId="{5A8D608C-617E-7560-A057-1BDBC8184B8A}"/>
          </ac:picMkLst>
        </pc:picChg>
        <pc:picChg chg="add mod">
          <ac:chgData name="Noémie MAINDIAUX MdM Suisse" userId="9cfc20dc-0379-4e33-904f-d344138b2974" providerId="ADAL" clId="{99B10604-918D-49C5-8A62-B4AD12EB0254}" dt="2024-06-06T09:16:54.798" v="10540" actId="14100"/>
          <ac:picMkLst>
            <pc:docMk/>
            <pc:sldMk cId="3305227880" sldId="337"/>
            <ac:picMk id="18" creationId="{C7E07CEE-4690-A61D-7F4D-0D7035BC43DF}"/>
          </ac:picMkLst>
        </pc:picChg>
      </pc:sldChg>
      <pc:sldChg chg="modSp mod">
        <pc:chgData name="Noémie MAINDIAUX MdM Suisse" userId="9cfc20dc-0379-4e33-904f-d344138b2974" providerId="ADAL" clId="{99B10604-918D-49C5-8A62-B4AD12EB0254}" dt="2024-06-06T08:34:06.001" v="10455" actId="14100"/>
        <pc:sldMkLst>
          <pc:docMk/>
          <pc:sldMk cId="2258843529" sldId="338"/>
        </pc:sldMkLst>
        <pc:spChg chg="mod">
          <ac:chgData name="Noémie MAINDIAUX MdM Suisse" userId="9cfc20dc-0379-4e33-904f-d344138b2974" providerId="ADAL" clId="{99B10604-918D-49C5-8A62-B4AD12EB0254}" dt="2024-06-06T08:34:06.001" v="10455" actId="14100"/>
          <ac:spMkLst>
            <pc:docMk/>
            <pc:sldMk cId="2258843529" sldId="338"/>
            <ac:spMk id="2" creationId="{03F21FF0-D40A-DDAA-B1FE-9ABFF84ACF69}"/>
          </ac:spMkLst>
        </pc:spChg>
        <pc:spChg chg="mod">
          <ac:chgData name="Noémie MAINDIAUX MdM Suisse" userId="9cfc20dc-0379-4e33-904f-d344138b2974" providerId="ADAL" clId="{99B10604-918D-49C5-8A62-B4AD12EB0254}" dt="2024-06-05T16:50:48.751" v="9617" actId="1076"/>
          <ac:spMkLst>
            <pc:docMk/>
            <pc:sldMk cId="2258843529" sldId="338"/>
            <ac:spMk id="4" creationId="{CDCC4277-0110-980E-33B6-78F817292CB1}"/>
          </ac:spMkLst>
        </pc:spChg>
        <pc:picChg chg="mod">
          <ac:chgData name="Noémie MAINDIAUX MdM Suisse" userId="9cfc20dc-0379-4e33-904f-d344138b2974" providerId="ADAL" clId="{99B10604-918D-49C5-8A62-B4AD12EB0254}" dt="2024-06-05T12:51:13.347" v="8043" actId="1076"/>
          <ac:picMkLst>
            <pc:docMk/>
            <pc:sldMk cId="2258843529" sldId="338"/>
            <ac:picMk id="6" creationId="{32D3166F-9C80-6229-5BDF-28CDEF195FBC}"/>
          </ac:picMkLst>
        </pc:picChg>
      </pc:sldChg>
      <pc:sldChg chg="addSp modSp mod">
        <pc:chgData name="Noémie MAINDIAUX MdM Suisse" userId="9cfc20dc-0379-4e33-904f-d344138b2974" providerId="ADAL" clId="{99B10604-918D-49C5-8A62-B4AD12EB0254}" dt="2024-06-05T19:51:47.911" v="10234" actId="108"/>
        <pc:sldMkLst>
          <pc:docMk/>
          <pc:sldMk cId="383060205" sldId="339"/>
        </pc:sldMkLst>
        <pc:spChg chg="mod">
          <ac:chgData name="Noémie MAINDIAUX MdM Suisse" userId="9cfc20dc-0379-4e33-904f-d344138b2974" providerId="ADAL" clId="{99B10604-918D-49C5-8A62-B4AD12EB0254}" dt="2024-06-05T15:58:38.202" v="9455" actId="1076"/>
          <ac:spMkLst>
            <pc:docMk/>
            <pc:sldMk cId="383060205" sldId="339"/>
            <ac:spMk id="2" creationId="{D06A1259-4F06-2586-96EA-B84B6D582D52}"/>
          </ac:spMkLst>
        </pc:spChg>
        <pc:spChg chg="mod">
          <ac:chgData name="Noémie MAINDIAUX MdM Suisse" userId="9cfc20dc-0379-4e33-904f-d344138b2974" providerId="ADAL" clId="{99B10604-918D-49C5-8A62-B4AD12EB0254}" dt="2024-06-05T19:51:47.911" v="10234" actId="108"/>
          <ac:spMkLst>
            <pc:docMk/>
            <pc:sldMk cId="383060205" sldId="339"/>
            <ac:spMk id="3" creationId="{FC3EA390-3FD6-1F3F-6EAD-3E94794E5DA5}"/>
          </ac:spMkLst>
        </pc:spChg>
        <pc:picChg chg="add mod">
          <ac:chgData name="Noémie MAINDIAUX MdM Suisse" userId="9cfc20dc-0379-4e33-904f-d344138b2974" providerId="ADAL" clId="{99B10604-918D-49C5-8A62-B4AD12EB0254}" dt="2024-06-05T12:58:23.442" v="8171" actId="14100"/>
          <ac:picMkLst>
            <pc:docMk/>
            <pc:sldMk cId="383060205" sldId="339"/>
            <ac:picMk id="5" creationId="{BE3A53B1-5CE7-484B-C807-9AFAD0FB04B6}"/>
          </ac:picMkLst>
        </pc:picChg>
      </pc:sldChg>
      <pc:sldChg chg="addSp delSp modSp mod">
        <pc:chgData name="Noémie MAINDIAUX MdM Suisse" userId="9cfc20dc-0379-4e33-904f-d344138b2974" providerId="ADAL" clId="{99B10604-918D-49C5-8A62-B4AD12EB0254}" dt="2024-06-05T19:58:09.068" v="10240" actId="20577"/>
        <pc:sldMkLst>
          <pc:docMk/>
          <pc:sldMk cId="4167798202" sldId="340"/>
        </pc:sldMkLst>
        <pc:spChg chg="mod">
          <ac:chgData name="Noémie MAINDIAUX MdM Suisse" userId="9cfc20dc-0379-4e33-904f-d344138b2974" providerId="ADAL" clId="{99B10604-918D-49C5-8A62-B4AD12EB0254}" dt="2024-06-05T19:58:09.068" v="10240" actId="20577"/>
          <ac:spMkLst>
            <pc:docMk/>
            <pc:sldMk cId="4167798202" sldId="340"/>
            <ac:spMk id="3" creationId="{84988F0E-5ECC-4A67-3F69-D3BAD42DE39D}"/>
          </ac:spMkLst>
        </pc:spChg>
        <pc:spChg chg="mod">
          <ac:chgData name="Noémie MAINDIAUX MdM Suisse" userId="9cfc20dc-0379-4e33-904f-d344138b2974" providerId="ADAL" clId="{99B10604-918D-49C5-8A62-B4AD12EB0254}" dt="2024-06-05T15:57:50.325" v="9400" actId="313"/>
          <ac:spMkLst>
            <pc:docMk/>
            <pc:sldMk cId="4167798202" sldId="340"/>
            <ac:spMk id="4" creationId="{EB5C87AB-F9B7-DD1B-0F5D-F7BDC0CA5D5B}"/>
          </ac:spMkLst>
        </pc:spChg>
        <pc:picChg chg="add del mod">
          <ac:chgData name="Noémie MAINDIAUX MdM Suisse" userId="9cfc20dc-0379-4e33-904f-d344138b2974" providerId="ADAL" clId="{99B10604-918D-49C5-8A62-B4AD12EB0254}" dt="2024-06-03T07:39:08.779" v="105" actId="478"/>
          <ac:picMkLst>
            <pc:docMk/>
            <pc:sldMk cId="4167798202" sldId="340"/>
            <ac:picMk id="6" creationId="{F5A353A1-9EA9-6184-48E1-A30C16C9741D}"/>
          </ac:picMkLst>
        </pc:picChg>
        <pc:picChg chg="add mod">
          <ac:chgData name="Noémie MAINDIAUX MdM Suisse" userId="9cfc20dc-0379-4e33-904f-d344138b2974" providerId="ADAL" clId="{99B10604-918D-49C5-8A62-B4AD12EB0254}" dt="2024-06-05T13:12:29.914" v="8365" actId="1076"/>
          <ac:picMkLst>
            <pc:docMk/>
            <pc:sldMk cId="4167798202" sldId="340"/>
            <ac:picMk id="8" creationId="{26E29CAF-A188-3BF1-1CF5-6110B60C2716}"/>
          </ac:picMkLst>
        </pc:picChg>
      </pc:sldChg>
      <pc:sldChg chg="addSp delSp modSp mod">
        <pc:chgData name="Noémie MAINDIAUX MdM Suisse" userId="9cfc20dc-0379-4e33-904f-d344138b2974" providerId="ADAL" clId="{99B10604-918D-49C5-8A62-B4AD12EB0254}" dt="2024-06-06T07:06:56.146" v="10309" actId="20577"/>
        <pc:sldMkLst>
          <pc:docMk/>
          <pc:sldMk cId="4207918011" sldId="341"/>
        </pc:sldMkLst>
        <pc:spChg chg="mod">
          <ac:chgData name="Noémie MAINDIAUX MdM Suisse" userId="9cfc20dc-0379-4e33-904f-d344138b2974" providerId="ADAL" clId="{99B10604-918D-49C5-8A62-B4AD12EB0254}" dt="2024-06-05T21:16:43.129" v="10266" actId="1076"/>
          <ac:spMkLst>
            <pc:docMk/>
            <pc:sldMk cId="4207918011" sldId="341"/>
            <ac:spMk id="2" creationId="{0B6199D7-57C2-1C41-5098-2BA083981D91}"/>
          </ac:spMkLst>
        </pc:spChg>
        <pc:spChg chg="add mod">
          <ac:chgData name="Noémie MAINDIAUX MdM Suisse" userId="9cfc20dc-0379-4e33-904f-d344138b2974" providerId="ADAL" clId="{99B10604-918D-49C5-8A62-B4AD12EB0254}" dt="2024-06-06T07:06:56.146" v="10309" actId="20577"/>
          <ac:spMkLst>
            <pc:docMk/>
            <pc:sldMk cId="4207918011" sldId="341"/>
            <ac:spMk id="4" creationId="{40DF67A9-74B2-9A82-B244-38EEA8EAC0B1}"/>
          </ac:spMkLst>
        </pc:spChg>
        <pc:spChg chg="add del mod">
          <ac:chgData name="Noémie MAINDIAUX MdM Suisse" userId="9cfc20dc-0379-4e33-904f-d344138b2974" providerId="ADAL" clId="{99B10604-918D-49C5-8A62-B4AD12EB0254}" dt="2024-06-05T13:30:28.851" v="8711" actId="21"/>
          <ac:spMkLst>
            <pc:docMk/>
            <pc:sldMk cId="4207918011" sldId="341"/>
            <ac:spMk id="5" creationId="{6003DF59-EFBF-18A1-0C8B-5E17A61A72A8}"/>
          </ac:spMkLst>
        </pc:spChg>
        <pc:spChg chg="add del mod">
          <ac:chgData name="Noémie MAINDIAUX MdM Suisse" userId="9cfc20dc-0379-4e33-904f-d344138b2974" providerId="ADAL" clId="{99B10604-918D-49C5-8A62-B4AD12EB0254}" dt="2024-06-05T13:30:39.110" v="8713" actId="21"/>
          <ac:spMkLst>
            <pc:docMk/>
            <pc:sldMk cId="4207918011" sldId="341"/>
            <ac:spMk id="6" creationId="{324528A6-A368-A084-D452-014A84D300C7}"/>
          </ac:spMkLst>
        </pc:spChg>
        <pc:spChg chg="add del mod">
          <ac:chgData name="Noémie MAINDIAUX MdM Suisse" userId="9cfc20dc-0379-4e33-904f-d344138b2974" providerId="ADAL" clId="{99B10604-918D-49C5-8A62-B4AD12EB0254}" dt="2024-06-05T13:30:43.952" v="8714" actId="21"/>
          <ac:spMkLst>
            <pc:docMk/>
            <pc:sldMk cId="4207918011" sldId="341"/>
            <ac:spMk id="7" creationId="{CBA06671-C8B8-0EF0-7538-AAB9995A6A96}"/>
          </ac:spMkLst>
        </pc:spChg>
        <pc:spChg chg="add del mod">
          <ac:chgData name="Noémie MAINDIAUX MdM Suisse" userId="9cfc20dc-0379-4e33-904f-d344138b2974" providerId="ADAL" clId="{99B10604-918D-49C5-8A62-B4AD12EB0254}" dt="2024-06-05T13:30:34.596" v="8712" actId="21"/>
          <ac:spMkLst>
            <pc:docMk/>
            <pc:sldMk cId="4207918011" sldId="341"/>
            <ac:spMk id="8" creationId="{6708A53D-E0B1-6079-2229-4B23AB67CFF7}"/>
          </ac:spMkLst>
        </pc:spChg>
        <pc:spChg chg="add mod">
          <ac:chgData name="Noémie MAINDIAUX MdM Suisse" userId="9cfc20dc-0379-4e33-904f-d344138b2974" providerId="ADAL" clId="{99B10604-918D-49C5-8A62-B4AD12EB0254}" dt="2024-06-05T21:17:30.514" v="10276" actId="14100"/>
          <ac:spMkLst>
            <pc:docMk/>
            <pc:sldMk cId="4207918011" sldId="341"/>
            <ac:spMk id="9" creationId="{1CE2AEF6-1C62-9930-F132-265CF4198E8D}"/>
          </ac:spMkLst>
        </pc:spChg>
        <pc:spChg chg="add mod">
          <ac:chgData name="Noémie MAINDIAUX MdM Suisse" userId="9cfc20dc-0379-4e33-904f-d344138b2974" providerId="ADAL" clId="{99B10604-918D-49C5-8A62-B4AD12EB0254}" dt="2024-06-05T21:17:34.998" v="10277" actId="14100"/>
          <ac:spMkLst>
            <pc:docMk/>
            <pc:sldMk cId="4207918011" sldId="341"/>
            <ac:spMk id="10" creationId="{5A4C3B9B-07C3-B749-ADD2-BC05384BFE03}"/>
          </ac:spMkLst>
        </pc:spChg>
        <pc:spChg chg="add mod">
          <ac:chgData name="Noémie MAINDIAUX MdM Suisse" userId="9cfc20dc-0379-4e33-904f-d344138b2974" providerId="ADAL" clId="{99B10604-918D-49C5-8A62-B4AD12EB0254}" dt="2024-06-05T21:17:37.979" v="10278" actId="14100"/>
          <ac:spMkLst>
            <pc:docMk/>
            <pc:sldMk cId="4207918011" sldId="341"/>
            <ac:spMk id="11" creationId="{16641953-C777-56F0-10A1-37CEF4742AF6}"/>
          </ac:spMkLst>
        </pc:spChg>
        <pc:spChg chg="add mod">
          <ac:chgData name="Noémie MAINDIAUX MdM Suisse" userId="9cfc20dc-0379-4e33-904f-d344138b2974" providerId="ADAL" clId="{99B10604-918D-49C5-8A62-B4AD12EB0254}" dt="2024-06-05T21:17:42.796" v="10280" actId="14100"/>
          <ac:spMkLst>
            <pc:docMk/>
            <pc:sldMk cId="4207918011" sldId="341"/>
            <ac:spMk id="12" creationId="{2AFB3497-B005-4FA3-B769-D9D6FA759C05}"/>
          </ac:spMkLst>
        </pc:spChg>
      </pc:sldChg>
      <pc:sldChg chg="addSp modSp mod">
        <pc:chgData name="Noémie MAINDIAUX MdM Suisse" userId="9cfc20dc-0379-4e33-904f-d344138b2974" providerId="ADAL" clId="{99B10604-918D-49C5-8A62-B4AD12EB0254}" dt="2024-06-05T15:58:43.134" v="9456" actId="1076"/>
        <pc:sldMkLst>
          <pc:docMk/>
          <pc:sldMk cId="4028388196" sldId="342"/>
        </pc:sldMkLst>
        <pc:spChg chg="mod">
          <ac:chgData name="Noémie MAINDIAUX MdM Suisse" userId="9cfc20dc-0379-4e33-904f-d344138b2974" providerId="ADAL" clId="{99B10604-918D-49C5-8A62-B4AD12EB0254}" dt="2024-06-05T15:58:43.134" v="9456" actId="1076"/>
          <ac:spMkLst>
            <pc:docMk/>
            <pc:sldMk cId="4028388196" sldId="342"/>
            <ac:spMk id="2" creationId="{2A48FCF6-A683-3F4B-F3AB-E1F481E6B426}"/>
          </ac:spMkLst>
        </pc:spChg>
        <pc:picChg chg="add mod modCrop">
          <ac:chgData name="Noémie MAINDIAUX MdM Suisse" userId="9cfc20dc-0379-4e33-904f-d344138b2974" providerId="ADAL" clId="{99B10604-918D-49C5-8A62-B4AD12EB0254}" dt="2024-06-05T13:35:25.114" v="8860" actId="14100"/>
          <ac:picMkLst>
            <pc:docMk/>
            <pc:sldMk cId="4028388196" sldId="342"/>
            <ac:picMk id="4" creationId="{A6E9A60F-B852-5745-0888-E3DE368987B4}"/>
          </ac:picMkLst>
        </pc:picChg>
        <pc:picChg chg="add mod">
          <ac:chgData name="Noémie MAINDIAUX MdM Suisse" userId="9cfc20dc-0379-4e33-904f-d344138b2974" providerId="ADAL" clId="{99B10604-918D-49C5-8A62-B4AD12EB0254}" dt="2024-06-05T13:35:05.609" v="8856" actId="14100"/>
          <ac:picMkLst>
            <pc:docMk/>
            <pc:sldMk cId="4028388196" sldId="342"/>
            <ac:picMk id="6" creationId="{D4462103-957C-829C-5880-6EB10AC7321D}"/>
          </ac:picMkLst>
        </pc:picChg>
        <pc:picChg chg="add mod modCrop">
          <ac:chgData name="Noémie MAINDIAUX MdM Suisse" userId="9cfc20dc-0379-4e33-904f-d344138b2974" providerId="ADAL" clId="{99B10604-918D-49C5-8A62-B4AD12EB0254}" dt="2024-06-05T13:35:31.625" v="8861" actId="14100"/>
          <ac:picMkLst>
            <pc:docMk/>
            <pc:sldMk cId="4028388196" sldId="342"/>
            <ac:picMk id="8" creationId="{AF472D0E-09E2-8E55-F7D1-AE91D0135AFB}"/>
          </ac:picMkLst>
        </pc:picChg>
        <pc:picChg chg="add mod modCrop">
          <ac:chgData name="Noémie MAINDIAUX MdM Suisse" userId="9cfc20dc-0379-4e33-904f-d344138b2974" providerId="ADAL" clId="{99B10604-918D-49C5-8A62-B4AD12EB0254}" dt="2024-06-05T13:35:09.462" v="8857" actId="14100"/>
          <ac:picMkLst>
            <pc:docMk/>
            <pc:sldMk cId="4028388196" sldId="342"/>
            <ac:picMk id="10" creationId="{9AD63CA3-1930-8D4B-1308-4A0D8B676E9C}"/>
          </ac:picMkLst>
        </pc:picChg>
      </pc:sldChg>
      <pc:sldChg chg="addSp delSp modSp new mod">
        <pc:chgData name="Noémie MAINDIAUX MdM Suisse" userId="9cfc20dc-0379-4e33-904f-d344138b2974" providerId="ADAL" clId="{99B10604-918D-49C5-8A62-B4AD12EB0254}" dt="2024-06-06T12:09:37.252" v="10589"/>
        <pc:sldMkLst>
          <pc:docMk/>
          <pc:sldMk cId="2114630179" sldId="343"/>
        </pc:sldMkLst>
        <pc:spChg chg="mod">
          <ac:chgData name="Noémie MAINDIAUX MdM Suisse" userId="9cfc20dc-0379-4e33-904f-d344138b2974" providerId="ADAL" clId="{99B10604-918D-49C5-8A62-B4AD12EB0254}" dt="2024-06-05T13:13:40.926" v="8380" actId="1076"/>
          <ac:spMkLst>
            <pc:docMk/>
            <pc:sldMk cId="2114630179" sldId="343"/>
            <ac:spMk id="2" creationId="{E4646596-7477-CE32-5A7E-CBA02A6D8AEB}"/>
          </ac:spMkLst>
        </pc:spChg>
        <pc:spChg chg="add del mod">
          <ac:chgData name="Noémie MAINDIAUX MdM Suisse" userId="9cfc20dc-0379-4e33-904f-d344138b2974" providerId="ADAL" clId="{99B10604-918D-49C5-8A62-B4AD12EB0254}" dt="2024-06-06T12:09:37.252" v="10589"/>
          <ac:spMkLst>
            <pc:docMk/>
            <pc:sldMk cId="2114630179" sldId="343"/>
            <ac:spMk id="3" creationId="{3CD1DB36-A551-4FBE-BD2B-424B348D706A}"/>
          </ac:spMkLst>
        </pc:spChg>
        <pc:spChg chg="add mod">
          <ac:chgData name="Noémie MAINDIAUX MdM Suisse" userId="9cfc20dc-0379-4e33-904f-d344138b2974" providerId="ADAL" clId="{99B10604-918D-49C5-8A62-B4AD12EB0254}" dt="2024-06-03T09:00:47.095" v="1165" actId="1076"/>
          <ac:spMkLst>
            <pc:docMk/>
            <pc:sldMk cId="2114630179" sldId="343"/>
            <ac:spMk id="9" creationId="{749C0BF3-8D8E-E88F-6EBB-F496BF6FE816}"/>
          </ac:spMkLst>
        </pc:spChg>
        <pc:spChg chg="add mod">
          <ac:chgData name="Noémie MAINDIAUX MdM Suisse" userId="9cfc20dc-0379-4e33-904f-d344138b2974" providerId="ADAL" clId="{99B10604-918D-49C5-8A62-B4AD12EB0254}" dt="2024-06-03T09:04:12.396" v="1205" actId="14100"/>
          <ac:spMkLst>
            <pc:docMk/>
            <pc:sldMk cId="2114630179" sldId="343"/>
            <ac:spMk id="12" creationId="{0627E177-BC07-9EBD-6B42-4DB4CDCD1EFA}"/>
          </ac:spMkLst>
        </pc:spChg>
        <pc:picChg chg="add mod">
          <ac:chgData name="Noémie MAINDIAUX MdM Suisse" userId="9cfc20dc-0379-4e33-904f-d344138b2974" providerId="ADAL" clId="{99B10604-918D-49C5-8A62-B4AD12EB0254}" dt="2024-06-05T13:13:53.061" v="8382" actId="14100"/>
          <ac:picMkLst>
            <pc:docMk/>
            <pc:sldMk cId="2114630179" sldId="343"/>
            <ac:picMk id="4" creationId="{F660BABB-162A-C721-7A2A-2FF4396CA4A0}"/>
          </ac:picMkLst>
        </pc:picChg>
        <pc:picChg chg="add mod">
          <ac:chgData name="Noémie MAINDIAUX MdM Suisse" userId="9cfc20dc-0379-4e33-904f-d344138b2974" providerId="ADAL" clId="{99B10604-918D-49C5-8A62-B4AD12EB0254}" dt="2024-06-05T13:13:55.799" v="8383" actId="14100"/>
          <ac:picMkLst>
            <pc:docMk/>
            <pc:sldMk cId="2114630179" sldId="343"/>
            <ac:picMk id="6" creationId="{A0406A31-862C-C481-C44D-516C1D999E0A}"/>
          </ac:picMkLst>
        </pc:picChg>
        <pc:picChg chg="add mod modCrop">
          <ac:chgData name="Noémie MAINDIAUX MdM Suisse" userId="9cfc20dc-0379-4e33-904f-d344138b2974" providerId="ADAL" clId="{99B10604-918D-49C5-8A62-B4AD12EB0254}" dt="2024-06-05T13:14:17.349" v="8390" actId="14100"/>
          <ac:picMkLst>
            <pc:docMk/>
            <pc:sldMk cId="2114630179" sldId="343"/>
            <ac:picMk id="8" creationId="{2E39A54C-667C-EC77-2955-1BBC468B2916}"/>
          </ac:picMkLst>
        </pc:picChg>
        <pc:picChg chg="add mod">
          <ac:chgData name="Noémie MAINDIAUX MdM Suisse" userId="9cfc20dc-0379-4e33-904f-d344138b2974" providerId="ADAL" clId="{99B10604-918D-49C5-8A62-B4AD12EB0254}" dt="2024-06-05T13:14:25.683" v="8393" actId="1076"/>
          <ac:picMkLst>
            <pc:docMk/>
            <pc:sldMk cId="2114630179" sldId="343"/>
            <ac:picMk id="11" creationId="{2F5145A1-B2A5-8EF3-3911-383FD4158699}"/>
          </ac:picMkLst>
        </pc:picChg>
        <pc:picChg chg="add mod">
          <ac:chgData name="Noémie MAINDIAUX MdM Suisse" userId="9cfc20dc-0379-4e33-904f-d344138b2974" providerId="ADAL" clId="{99B10604-918D-49C5-8A62-B4AD12EB0254}" dt="2024-06-05T13:13:47.636" v="8381" actId="14100"/>
          <ac:picMkLst>
            <pc:docMk/>
            <pc:sldMk cId="2114630179" sldId="343"/>
            <ac:picMk id="14" creationId="{8A570566-2B6C-519A-8B25-49D47BA0C36E}"/>
          </ac:picMkLst>
        </pc:picChg>
      </pc:sldChg>
      <pc:sldChg chg="addSp delSp modSp new mod">
        <pc:chgData name="Noémie MAINDIAUX MdM Suisse" userId="9cfc20dc-0379-4e33-904f-d344138b2974" providerId="ADAL" clId="{99B10604-918D-49C5-8A62-B4AD12EB0254}" dt="2024-06-06T08:56:31.305" v="10524" actId="20577"/>
        <pc:sldMkLst>
          <pc:docMk/>
          <pc:sldMk cId="388493396" sldId="344"/>
        </pc:sldMkLst>
        <pc:spChg chg="mod">
          <ac:chgData name="Noémie MAINDIAUX MdM Suisse" userId="9cfc20dc-0379-4e33-904f-d344138b2974" providerId="ADAL" clId="{99B10604-918D-49C5-8A62-B4AD12EB0254}" dt="2024-06-05T13:33:12.585" v="8844" actId="1076"/>
          <ac:spMkLst>
            <pc:docMk/>
            <pc:sldMk cId="388493396" sldId="344"/>
            <ac:spMk id="2" creationId="{F11902D8-3BFE-3F9B-532B-E69760D2F360}"/>
          </ac:spMkLst>
        </pc:spChg>
        <pc:spChg chg="add del mod">
          <ac:chgData name="Noémie MAINDIAUX MdM Suisse" userId="9cfc20dc-0379-4e33-904f-d344138b2974" providerId="ADAL" clId="{99B10604-918D-49C5-8A62-B4AD12EB0254}" dt="2024-06-03T09:13:58.291" v="1255"/>
          <ac:spMkLst>
            <pc:docMk/>
            <pc:sldMk cId="388493396" sldId="344"/>
            <ac:spMk id="3" creationId="{B71E7388-A225-5659-5E61-CFD76424B23B}"/>
          </ac:spMkLst>
        </pc:spChg>
        <pc:spChg chg="add mod">
          <ac:chgData name="Noémie MAINDIAUX MdM Suisse" userId="9cfc20dc-0379-4e33-904f-d344138b2974" providerId="ADAL" clId="{99B10604-918D-49C5-8A62-B4AD12EB0254}" dt="2024-06-06T08:56:31.305" v="10524" actId="20577"/>
          <ac:spMkLst>
            <pc:docMk/>
            <pc:sldMk cId="388493396" sldId="344"/>
            <ac:spMk id="4" creationId="{6300A152-C180-DC4F-6D0D-969348946B1B}"/>
          </ac:spMkLst>
        </pc:spChg>
        <pc:spChg chg="add mod">
          <ac:chgData name="Noémie MAINDIAUX MdM Suisse" userId="9cfc20dc-0379-4e33-904f-d344138b2974" providerId="ADAL" clId="{99B10604-918D-49C5-8A62-B4AD12EB0254}" dt="2024-06-05T16:54:02.533" v="9663" actId="1076"/>
          <ac:spMkLst>
            <pc:docMk/>
            <pc:sldMk cId="388493396" sldId="344"/>
            <ac:spMk id="5" creationId="{BA8AC5EC-CB40-207A-26F7-BD8DC6853AEE}"/>
          </ac:spMkLst>
        </pc:spChg>
      </pc:sldChg>
      <pc:sldChg chg="addSp delSp modSp add mod">
        <pc:chgData name="Noémie MAINDIAUX MdM Suisse" userId="9cfc20dc-0379-4e33-904f-d344138b2974" providerId="ADAL" clId="{99B10604-918D-49C5-8A62-B4AD12EB0254}" dt="2024-06-05T13:58:50.915" v="9151" actId="14100"/>
        <pc:sldMkLst>
          <pc:docMk/>
          <pc:sldMk cId="0" sldId="345"/>
        </pc:sldMkLst>
        <pc:spChg chg="add del mod">
          <ac:chgData name="Noémie MAINDIAUX MdM Suisse" userId="9cfc20dc-0379-4e33-904f-d344138b2974" providerId="ADAL" clId="{99B10604-918D-49C5-8A62-B4AD12EB0254}" dt="2024-06-05T13:58:42.631" v="9148" actId="21"/>
          <ac:spMkLst>
            <pc:docMk/>
            <pc:sldMk cId="0" sldId="345"/>
            <ac:spMk id="5" creationId="{00000000-0000-0000-0000-000000000000}"/>
          </ac:spMkLst>
        </pc:spChg>
        <pc:spChg chg="mod">
          <ac:chgData name="Noémie MAINDIAUX MdM Suisse" userId="9cfc20dc-0379-4e33-904f-d344138b2974" providerId="ADAL" clId="{99B10604-918D-49C5-8A62-B4AD12EB0254}" dt="2024-06-05T09:02:22.109" v="4995" actId="20577"/>
          <ac:spMkLst>
            <pc:docMk/>
            <pc:sldMk cId="0" sldId="345"/>
            <ac:spMk id="6" creationId="{00000000-0000-0000-0000-000000000000}"/>
          </ac:spMkLst>
        </pc:spChg>
        <pc:spChg chg="add">
          <ac:chgData name="Noémie MAINDIAUX MdM Suisse" userId="9cfc20dc-0379-4e33-904f-d344138b2974" providerId="ADAL" clId="{99B10604-918D-49C5-8A62-B4AD12EB0254}" dt="2024-06-05T09:01:04.853" v="4905"/>
          <ac:spMkLst>
            <pc:docMk/>
            <pc:sldMk cId="0" sldId="345"/>
            <ac:spMk id="8" creationId="{C79015B5-F407-5B8C-A017-38CB9B1DD72E}"/>
          </ac:spMkLst>
        </pc:spChg>
        <pc:spChg chg="add">
          <ac:chgData name="Noémie MAINDIAUX MdM Suisse" userId="9cfc20dc-0379-4e33-904f-d344138b2974" providerId="ADAL" clId="{99B10604-918D-49C5-8A62-B4AD12EB0254}" dt="2024-06-05T09:01:17.577" v="4906"/>
          <ac:spMkLst>
            <pc:docMk/>
            <pc:sldMk cId="0" sldId="345"/>
            <ac:spMk id="9" creationId="{789A3EE8-0FFE-0696-5358-3CBC24D66DBE}"/>
          </ac:spMkLst>
        </pc:spChg>
        <pc:spChg chg="add mod">
          <ac:chgData name="Noémie MAINDIAUX MdM Suisse" userId="9cfc20dc-0379-4e33-904f-d344138b2974" providerId="ADAL" clId="{99B10604-918D-49C5-8A62-B4AD12EB0254}" dt="2024-06-05T13:58:50.915" v="9151" actId="14100"/>
          <ac:spMkLst>
            <pc:docMk/>
            <pc:sldMk cId="0" sldId="345"/>
            <ac:spMk id="10" creationId="{D6D67C7F-0A62-946E-2E5B-F8438A625FE5}"/>
          </ac:spMkLst>
        </pc:spChg>
      </pc:sldChg>
      <pc:sldChg chg="new del">
        <pc:chgData name="Noémie MAINDIAUX MdM Suisse" userId="9cfc20dc-0379-4e33-904f-d344138b2974" providerId="ADAL" clId="{99B10604-918D-49C5-8A62-B4AD12EB0254}" dt="2024-06-05T19:38:27.778" v="10159" actId="680"/>
        <pc:sldMkLst>
          <pc:docMk/>
          <pc:sldMk cId="527170382" sldId="346"/>
        </pc:sldMkLst>
      </pc:sldChg>
      <pc:sldChg chg="new del ord">
        <pc:chgData name="Noémie MAINDIAUX MdM Suisse" userId="9cfc20dc-0379-4e33-904f-d344138b2974" providerId="ADAL" clId="{99B10604-918D-49C5-8A62-B4AD12EB0254}" dt="2024-06-05T15:48:24.271" v="9387" actId="2696"/>
        <pc:sldMkLst>
          <pc:docMk/>
          <pc:sldMk cId="1626790427" sldId="346"/>
        </pc:sldMkLst>
      </pc:sldChg>
      <pc:sldChg chg="new del">
        <pc:chgData name="Noémie MAINDIAUX MdM Suisse" userId="9cfc20dc-0379-4e33-904f-d344138b2974" providerId="ADAL" clId="{99B10604-918D-49C5-8A62-B4AD12EB0254}" dt="2024-06-05T19:49:59.194" v="10227" actId="680"/>
        <pc:sldMkLst>
          <pc:docMk/>
          <pc:sldMk cId="2050801389"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6554788" cy="536575"/>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8567738" y="0"/>
            <a:ext cx="6554787" cy="536575"/>
          </a:xfrm>
          <a:prstGeom prst="rect">
            <a:avLst/>
          </a:prstGeom>
        </p:spPr>
        <p:txBody>
          <a:bodyPr vert="horz" lIns="91440" tIns="45720" rIns="91440" bIns="45720" rtlCol="0"/>
          <a:lstStyle>
            <a:lvl1pPr algn="r">
              <a:defRPr sz="1200"/>
            </a:lvl1pPr>
          </a:lstStyle>
          <a:p>
            <a:fld id="{1FA60267-7698-4021-8120-75B14D5370E6}" type="datetimeFigureOut">
              <a:rPr lang="fr-CH" smtClean="0"/>
              <a:t>05.06.2024</a:t>
            </a:fld>
            <a:endParaRPr lang="fr-CH"/>
          </a:p>
        </p:txBody>
      </p:sp>
      <p:sp>
        <p:nvSpPr>
          <p:cNvPr id="4" name="Espace réservé de l'image des diapositives 3"/>
          <p:cNvSpPr>
            <a:spLocks noGrp="1" noRot="1" noChangeAspect="1"/>
          </p:cNvSpPr>
          <p:nvPr>
            <p:ph type="sldImg" idx="2"/>
          </p:nvPr>
        </p:nvSpPr>
        <p:spPr>
          <a:xfrm>
            <a:off x="5010150" y="1336675"/>
            <a:ext cx="5105400" cy="3608388"/>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1512888" y="5146675"/>
            <a:ext cx="12099925" cy="42100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10156825"/>
            <a:ext cx="6554788" cy="536575"/>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8567738" y="10156825"/>
            <a:ext cx="6554787" cy="536575"/>
          </a:xfrm>
          <a:prstGeom prst="rect">
            <a:avLst/>
          </a:prstGeom>
        </p:spPr>
        <p:txBody>
          <a:bodyPr vert="horz" lIns="91440" tIns="45720" rIns="91440" bIns="45720" rtlCol="0" anchor="b"/>
          <a:lstStyle>
            <a:lvl1pPr algn="r">
              <a:defRPr sz="1200"/>
            </a:lvl1pPr>
          </a:lstStyle>
          <a:p>
            <a:fld id="{231D751B-1D1C-4C0B-B406-668296D224BC}" type="slidenum">
              <a:rPr lang="fr-CH" smtClean="0"/>
              <a:t>‹N°›</a:t>
            </a:fld>
            <a:endParaRPr lang="fr-CH"/>
          </a:p>
        </p:txBody>
      </p:sp>
    </p:spTree>
    <p:extLst>
      <p:ext uri="{BB962C8B-B14F-4D97-AF65-F5344CB8AC3E}">
        <p14:creationId xmlns:p14="http://schemas.microsoft.com/office/powerpoint/2010/main" val="3624830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endParaRPr lang="fr-FR"/>
          </a:p>
          <a:p>
            <a:pPr algn="just"/>
            <a:r>
              <a:rPr lang="fr-FR"/>
              <a:t>Patriarcat </a:t>
            </a:r>
            <a:endParaRPr lang="en-US"/>
          </a:p>
          <a:p>
            <a:pPr algn="just"/>
            <a:r>
              <a:rPr lang="fr-FR"/>
              <a:t>Forme d'organisation sociale dans laquelle l'homme exerce le pouvoir dans le domaine politique, économique, religieux, ou détient le rôle dominant au sein de la famille, par rapport à la femme.</a:t>
            </a:r>
          </a:p>
        </p:txBody>
      </p:sp>
      <p:sp>
        <p:nvSpPr>
          <p:cNvPr id="4" name="Espace réservé du numéro de diapositive 3"/>
          <p:cNvSpPr>
            <a:spLocks noGrp="1"/>
          </p:cNvSpPr>
          <p:nvPr>
            <p:ph type="sldNum" sz="quarter" idx="5"/>
          </p:nvPr>
        </p:nvSpPr>
        <p:spPr/>
        <p:txBody>
          <a:bodyPr/>
          <a:lstStyle/>
          <a:p>
            <a:fld id="{231D751B-1D1C-4C0B-B406-668296D224BC}" type="slidenum">
              <a:rPr lang="fr-CH" smtClean="0"/>
              <a:t>6</a:t>
            </a:fld>
            <a:endParaRPr lang="fr-CH"/>
          </a:p>
        </p:txBody>
      </p:sp>
    </p:spTree>
    <p:extLst>
      <p:ext uri="{BB962C8B-B14F-4D97-AF65-F5344CB8AC3E}">
        <p14:creationId xmlns:p14="http://schemas.microsoft.com/office/powerpoint/2010/main" val="4107271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34427" y="3314954"/>
            <a:ext cx="12856845"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268855" y="5988304"/>
            <a:ext cx="1058799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p:txBody>
          <a:bodyPr lIns="0" tIns="0" rIns="0" bIns="0"/>
          <a:lstStyle>
            <a:lvl1pPr>
              <a:defRPr sz="1200" b="1" i="0">
                <a:solidFill>
                  <a:srgbClr val="E9521E"/>
                </a:solidFill>
                <a:latin typeface="Arial"/>
                <a:cs typeface="Arial"/>
              </a:defRPr>
            </a:lvl1pPr>
          </a:lstStyle>
          <a:p>
            <a:pPr marL="12700">
              <a:lnSpc>
                <a:spcPct val="100000"/>
              </a:lnSpc>
              <a:spcBef>
                <a:spcPts val="180"/>
              </a:spcBef>
            </a:pPr>
            <a:r>
              <a:rPr spc="-5"/>
              <a:t>Page</a:t>
            </a:r>
            <a:r>
              <a:rPr spc="-60"/>
              <a:t> </a:t>
            </a:r>
            <a:fld id="{81D60167-4931-47E6-BA6A-407CBD079E47}" type="slidenum">
              <a:rPr spc="15" dirty="0"/>
              <a:t>‹N°›</a:t>
            </a:fld>
            <a:endParaRPr spc="1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50" b="0" i="0">
                <a:solidFill>
                  <a:srgbClr val="E9521E"/>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p:txBody>
          <a:bodyPr lIns="0" tIns="0" rIns="0" bIns="0"/>
          <a:lstStyle>
            <a:lvl1pPr>
              <a:defRPr sz="1200" b="1" i="0">
                <a:solidFill>
                  <a:srgbClr val="E9521E"/>
                </a:solidFill>
                <a:latin typeface="Arial"/>
                <a:cs typeface="Arial"/>
              </a:defRPr>
            </a:lvl1pPr>
          </a:lstStyle>
          <a:p>
            <a:pPr marL="12700">
              <a:lnSpc>
                <a:spcPct val="100000"/>
              </a:lnSpc>
              <a:spcBef>
                <a:spcPts val="180"/>
              </a:spcBef>
            </a:pPr>
            <a:r>
              <a:rPr spc="-5"/>
              <a:t>Page</a:t>
            </a:r>
            <a:r>
              <a:rPr spc="-60"/>
              <a:t> </a:t>
            </a:r>
            <a:fld id="{81D60167-4931-47E6-BA6A-407CBD079E47}" type="slidenum">
              <a:rPr spc="15" dirty="0"/>
              <a:t>‹N°›</a:t>
            </a:fld>
            <a:endParaRPr spc="15"/>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50" b="0" i="0">
                <a:solidFill>
                  <a:srgbClr val="E9521E"/>
                </a:solidFill>
                <a:latin typeface="Calibri"/>
                <a:cs typeface="Calibri"/>
              </a:defRPr>
            </a:lvl1pPr>
          </a:lstStyle>
          <a:p>
            <a:endParaRPr/>
          </a:p>
        </p:txBody>
      </p:sp>
      <p:sp>
        <p:nvSpPr>
          <p:cNvPr id="3" name="Holder 3"/>
          <p:cNvSpPr>
            <a:spLocks noGrp="1"/>
          </p:cNvSpPr>
          <p:nvPr>
            <p:ph sz="half" idx="2"/>
          </p:nvPr>
        </p:nvSpPr>
        <p:spPr>
          <a:xfrm>
            <a:off x="756285" y="2459482"/>
            <a:ext cx="657967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89735" y="2459482"/>
            <a:ext cx="657967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7" name="Holder 7"/>
          <p:cNvSpPr>
            <a:spLocks noGrp="1"/>
          </p:cNvSpPr>
          <p:nvPr>
            <p:ph type="sldNum" sz="quarter" idx="7"/>
          </p:nvPr>
        </p:nvSpPr>
        <p:spPr/>
        <p:txBody>
          <a:bodyPr lIns="0" tIns="0" rIns="0" bIns="0"/>
          <a:lstStyle>
            <a:lvl1pPr>
              <a:defRPr sz="1200" b="1" i="0">
                <a:solidFill>
                  <a:srgbClr val="E9521E"/>
                </a:solidFill>
                <a:latin typeface="Arial"/>
                <a:cs typeface="Arial"/>
              </a:defRPr>
            </a:lvl1pPr>
          </a:lstStyle>
          <a:p>
            <a:pPr marL="12700">
              <a:lnSpc>
                <a:spcPct val="100000"/>
              </a:lnSpc>
              <a:spcBef>
                <a:spcPts val="180"/>
              </a:spcBef>
            </a:pPr>
            <a:r>
              <a:rPr spc="-5"/>
              <a:t>Page</a:t>
            </a:r>
            <a:r>
              <a:rPr spc="-60"/>
              <a:t> </a:t>
            </a:r>
            <a:fld id="{81D60167-4931-47E6-BA6A-407CBD079E47}" type="slidenum">
              <a:rPr spc="15" dirty="0"/>
              <a:t>‹N°›</a:t>
            </a:fld>
            <a:endParaRPr spc="1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350" y="6362"/>
            <a:ext cx="15107919" cy="10679430"/>
          </a:xfrm>
          <a:custGeom>
            <a:avLst/>
            <a:gdLst/>
            <a:ahLst/>
            <a:cxnLst/>
            <a:rect l="l" t="t" r="r" b="b"/>
            <a:pathLst>
              <a:path w="15107919" h="10679430">
                <a:moveTo>
                  <a:pt x="15107297" y="0"/>
                </a:moveTo>
                <a:lnTo>
                  <a:pt x="0" y="0"/>
                </a:lnTo>
                <a:lnTo>
                  <a:pt x="0" y="10679290"/>
                </a:lnTo>
                <a:lnTo>
                  <a:pt x="15107297" y="10679290"/>
                </a:lnTo>
                <a:lnTo>
                  <a:pt x="15107297" y="0"/>
                </a:lnTo>
                <a:close/>
              </a:path>
            </a:pathLst>
          </a:custGeom>
          <a:solidFill>
            <a:srgbClr val="1D1955"/>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50" b="0" i="0">
                <a:solidFill>
                  <a:srgbClr val="E9521E"/>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5" name="Holder 5"/>
          <p:cNvSpPr>
            <a:spLocks noGrp="1"/>
          </p:cNvSpPr>
          <p:nvPr>
            <p:ph type="sldNum" sz="quarter" idx="7"/>
          </p:nvPr>
        </p:nvSpPr>
        <p:spPr/>
        <p:txBody>
          <a:bodyPr lIns="0" tIns="0" rIns="0" bIns="0"/>
          <a:lstStyle>
            <a:lvl1pPr>
              <a:defRPr sz="1200" b="1" i="0">
                <a:solidFill>
                  <a:srgbClr val="E9521E"/>
                </a:solidFill>
                <a:latin typeface="Arial"/>
                <a:cs typeface="Arial"/>
              </a:defRPr>
            </a:lvl1pPr>
          </a:lstStyle>
          <a:p>
            <a:pPr marL="12700">
              <a:lnSpc>
                <a:spcPct val="100000"/>
              </a:lnSpc>
              <a:spcBef>
                <a:spcPts val="180"/>
              </a:spcBef>
            </a:pPr>
            <a:r>
              <a:rPr spc="-5"/>
              <a:t>Page</a:t>
            </a:r>
            <a:r>
              <a:rPr spc="-60"/>
              <a:t> </a:t>
            </a:r>
            <a:fld id="{81D60167-4931-47E6-BA6A-407CBD079E47}" type="slidenum">
              <a:rPr spc="15" dirty="0"/>
              <a:t>‹N°›</a:t>
            </a:fld>
            <a:endParaRPr spc="1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6/5/2024</a:t>
            </a:fld>
            <a:endParaRPr lang="en-US"/>
          </a:p>
        </p:txBody>
      </p:sp>
      <p:sp>
        <p:nvSpPr>
          <p:cNvPr id="4" name="Holder 4"/>
          <p:cNvSpPr>
            <a:spLocks noGrp="1"/>
          </p:cNvSpPr>
          <p:nvPr>
            <p:ph type="sldNum" sz="quarter" idx="7"/>
          </p:nvPr>
        </p:nvSpPr>
        <p:spPr/>
        <p:txBody>
          <a:bodyPr lIns="0" tIns="0" rIns="0" bIns="0"/>
          <a:lstStyle>
            <a:lvl1pPr>
              <a:defRPr sz="1200" b="1" i="0">
                <a:solidFill>
                  <a:srgbClr val="E9521E"/>
                </a:solidFill>
                <a:latin typeface="Arial"/>
                <a:cs typeface="Arial"/>
              </a:defRPr>
            </a:lvl1pPr>
          </a:lstStyle>
          <a:p>
            <a:pPr marL="12700">
              <a:lnSpc>
                <a:spcPct val="100000"/>
              </a:lnSpc>
              <a:spcBef>
                <a:spcPts val="180"/>
              </a:spcBef>
            </a:pPr>
            <a:r>
              <a:rPr spc="-5"/>
              <a:t>Page</a:t>
            </a:r>
            <a:r>
              <a:rPr spc="-60"/>
              <a:t> </a:t>
            </a:r>
            <a:fld id="{81D60167-4931-47E6-BA6A-407CBD079E47}" type="slidenum">
              <a:rPr spc="15" dirty="0"/>
              <a:t>‹N°›</a:t>
            </a:fld>
            <a:endParaRPr spc="15"/>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47430" y="1242741"/>
            <a:ext cx="11230838" cy="964564"/>
          </a:xfrm>
          <a:prstGeom prst="rect">
            <a:avLst/>
          </a:prstGeom>
        </p:spPr>
        <p:txBody>
          <a:bodyPr wrap="square" lIns="0" tIns="0" rIns="0" bIns="0">
            <a:spAutoFit/>
          </a:bodyPr>
          <a:lstStyle>
            <a:lvl1pPr>
              <a:defRPr sz="3050" b="0" i="0">
                <a:solidFill>
                  <a:srgbClr val="E9521E"/>
                </a:solidFill>
                <a:latin typeface="Calibri"/>
                <a:cs typeface="Calibri"/>
              </a:defRPr>
            </a:lvl1pPr>
          </a:lstStyle>
          <a:p>
            <a:endParaRPr/>
          </a:p>
        </p:txBody>
      </p:sp>
      <p:sp>
        <p:nvSpPr>
          <p:cNvPr id="3" name="Holder 3"/>
          <p:cNvSpPr>
            <a:spLocks noGrp="1"/>
          </p:cNvSpPr>
          <p:nvPr>
            <p:ph type="body" idx="1"/>
          </p:nvPr>
        </p:nvSpPr>
        <p:spPr>
          <a:xfrm>
            <a:off x="756285" y="2459482"/>
            <a:ext cx="1361313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42738" y="9944862"/>
            <a:ext cx="4840224"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285" y="9944862"/>
            <a:ext cx="3478911"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6/5/2024</a:t>
            </a:fld>
            <a:endParaRPr lang="en-US"/>
          </a:p>
        </p:txBody>
      </p:sp>
      <p:sp>
        <p:nvSpPr>
          <p:cNvPr id="6" name="Holder 6"/>
          <p:cNvSpPr>
            <a:spLocks noGrp="1"/>
          </p:cNvSpPr>
          <p:nvPr>
            <p:ph type="sldNum" sz="quarter" idx="7"/>
          </p:nvPr>
        </p:nvSpPr>
        <p:spPr>
          <a:xfrm>
            <a:off x="7302066" y="10319284"/>
            <a:ext cx="554354" cy="233045"/>
          </a:xfrm>
          <a:prstGeom prst="rect">
            <a:avLst/>
          </a:prstGeom>
        </p:spPr>
        <p:txBody>
          <a:bodyPr wrap="square" lIns="0" tIns="0" rIns="0" bIns="0">
            <a:spAutoFit/>
          </a:bodyPr>
          <a:lstStyle>
            <a:lvl1pPr>
              <a:defRPr sz="1200" b="1" i="0">
                <a:solidFill>
                  <a:srgbClr val="E9521E"/>
                </a:solidFill>
                <a:latin typeface="Arial"/>
                <a:cs typeface="Arial"/>
              </a:defRPr>
            </a:lvl1pPr>
          </a:lstStyle>
          <a:p>
            <a:pPr marL="12700">
              <a:lnSpc>
                <a:spcPct val="100000"/>
              </a:lnSpc>
              <a:spcBef>
                <a:spcPts val="180"/>
              </a:spcBef>
            </a:pPr>
            <a:r>
              <a:rPr spc="-5"/>
              <a:t>Page</a:t>
            </a:r>
            <a:r>
              <a:rPr spc="-60"/>
              <a:t> </a:t>
            </a:r>
            <a:fld id="{81D60167-4931-47E6-BA6A-407CBD079E47}" type="slidenum">
              <a:rPr spc="15" dirty="0"/>
              <a:t>‹N°›</a:t>
            </a:fld>
            <a:endParaRPr spc="1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1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16.sv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18.pn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image" Target="../media/image57.jp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medecinsdumonde.ch/"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439" y="3948775"/>
            <a:ext cx="4434840" cy="1442720"/>
          </a:xfrm>
          <a:prstGeom prst="rect">
            <a:avLst/>
          </a:prstGeom>
        </p:spPr>
        <p:txBody>
          <a:bodyPr vert="horz" wrap="square" lIns="0" tIns="12700" rIns="0" bIns="0" rtlCol="0">
            <a:spAutoFit/>
          </a:bodyPr>
          <a:lstStyle/>
          <a:p>
            <a:pPr marL="12700">
              <a:lnSpc>
                <a:spcPct val="100000"/>
              </a:lnSpc>
              <a:spcBef>
                <a:spcPts val="100"/>
              </a:spcBef>
            </a:pPr>
            <a:r>
              <a:rPr sz="9300">
                <a:latin typeface="Anton" pitchFamily="2" charset="77"/>
              </a:rPr>
              <a:t>MÉDECINS</a:t>
            </a:r>
          </a:p>
        </p:txBody>
      </p:sp>
      <p:sp>
        <p:nvSpPr>
          <p:cNvPr id="3" name="object 3"/>
          <p:cNvSpPr txBox="1"/>
          <p:nvPr/>
        </p:nvSpPr>
        <p:spPr>
          <a:xfrm>
            <a:off x="5279203" y="5142867"/>
            <a:ext cx="4556125" cy="1442720"/>
          </a:xfrm>
          <a:prstGeom prst="rect">
            <a:avLst/>
          </a:prstGeom>
        </p:spPr>
        <p:txBody>
          <a:bodyPr vert="horz" wrap="square" lIns="0" tIns="12700" rIns="0" bIns="0" rtlCol="0">
            <a:spAutoFit/>
          </a:bodyPr>
          <a:lstStyle/>
          <a:p>
            <a:pPr marL="12700">
              <a:lnSpc>
                <a:spcPct val="100000"/>
              </a:lnSpc>
              <a:spcBef>
                <a:spcPts val="100"/>
              </a:spcBef>
            </a:pPr>
            <a:r>
              <a:rPr sz="9300">
                <a:solidFill>
                  <a:srgbClr val="E9521E"/>
                </a:solidFill>
                <a:latin typeface="Anton" pitchFamily="2" charset="77"/>
                <a:cs typeface="Calibri"/>
              </a:rPr>
              <a:t>DU MONDE</a:t>
            </a:r>
            <a:endParaRPr sz="9300">
              <a:latin typeface="Anton" pitchFamily="2" charset="77"/>
              <a:cs typeface="Calibri"/>
            </a:endParaRPr>
          </a:p>
        </p:txBody>
      </p:sp>
      <p:pic>
        <p:nvPicPr>
          <p:cNvPr id="4" name="object 4"/>
          <p:cNvPicPr/>
          <p:nvPr/>
        </p:nvPicPr>
        <p:blipFill>
          <a:blip r:embed="rId2" cstate="print"/>
          <a:stretch>
            <a:fillRect/>
          </a:stretch>
        </p:blipFill>
        <p:spPr>
          <a:xfrm>
            <a:off x="8384618" y="3166541"/>
            <a:ext cx="1280284" cy="1279512"/>
          </a:xfrm>
          <a:prstGeom prst="rect">
            <a:avLst/>
          </a:prstGeom>
        </p:spPr>
      </p:pic>
      <p:sp>
        <p:nvSpPr>
          <p:cNvPr id="6" name="object 6"/>
          <p:cNvSpPr/>
          <p:nvPr/>
        </p:nvSpPr>
        <p:spPr>
          <a:xfrm>
            <a:off x="3725545" y="6702805"/>
            <a:ext cx="7604125" cy="1076873"/>
          </a:xfrm>
          <a:custGeom>
            <a:avLst/>
            <a:gdLst/>
            <a:ahLst/>
            <a:cxnLst/>
            <a:rect l="l" t="t" r="r" b="b"/>
            <a:pathLst>
              <a:path w="7604125" h="581659">
                <a:moveTo>
                  <a:pt x="7603655" y="0"/>
                </a:moveTo>
                <a:lnTo>
                  <a:pt x="0" y="0"/>
                </a:lnTo>
                <a:lnTo>
                  <a:pt x="0" y="581469"/>
                </a:lnTo>
                <a:lnTo>
                  <a:pt x="7603655" y="581469"/>
                </a:lnTo>
                <a:lnTo>
                  <a:pt x="7603655" y="0"/>
                </a:lnTo>
                <a:close/>
              </a:path>
            </a:pathLst>
          </a:custGeom>
          <a:solidFill>
            <a:srgbClr val="E9521E"/>
          </a:solidFill>
        </p:spPr>
        <p:txBody>
          <a:bodyPr wrap="square" lIns="0" tIns="0" rIns="0" bIns="0" rtlCol="0"/>
          <a:lstStyle/>
          <a:p>
            <a:endParaRPr/>
          </a:p>
        </p:txBody>
      </p:sp>
      <p:sp>
        <p:nvSpPr>
          <p:cNvPr id="9" name="ZoneTexte 8">
            <a:extLst>
              <a:ext uri="{FF2B5EF4-FFF2-40B4-BE49-F238E27FC236}">
                <a16:creationId xmlns:a16="http://schemas.microsoft.com/office/drawing/2014/main" id="{2EB7410B-A090-C147-AEBE-DDFDB2503BDB}"/>
              </a:ext>
            </a:extLst>
          </p:cNvPr>
          <p:cNvSpPr txBox="1"/>
          <p:nvPr/>
        </p:nvSpPr>
        <p:spPr>
          <a:xfrm>
            <a:off x="3725545" y="6702805"/>
            <a:ext cx="7580753" cy="1477328"/>
          </a:xfrm>
          <a:prstGeom prst="rect">
            <a:avLst/>
          </a:prstGeom>
          <a:noFill/>
        </p:spPr>
        <p:txBody>
          <a:bodyPr wrap="square">
            <a:spAutoFit/>
          </a:bodyPr>
          <a:lstStyle/>
          <a:p>
            <a:pPr algn="ctr"/>
            <a:r>
              <a:rPr lang="fr-FR" sz="3600" dirty="0">
                <a:solidFill>
                  <a:schemeClr val="bg1"/>
                </a:solidFill>
                <a:latin typeface="Anton" pitchFamily="2" charset="77"/>
              </a:rPr>
              <a:t>ATELIER DE CAPITALISATION</a:t>
            </a:r>
          </a:p>
          <a:p>
            <a:pPr algn="ctr"/>
            <a:r>
              <a:rPr lang="fr-FR" sz="3600" dirty="0">
                <a:solidFill>
                  <a:schemeClr val="bg1"/>
                </a:solidFill>
                <a:latin typeface="Anton" pitchFamily="2" charset="77"/>
              </a:rPr>
              <a:t>MASCULINITE POSITIVE</a:t>
            </a:r>
          </a:p>
          <a:p>
            <a:pPr algn="ctr"/>
            <a:endParaRPr lang="fr-FR" dirty="0"/>
          </a:p>
        </p:txBody>
      </p:sp>
      <p:pic>
        <p:nvPicPr>
          <p:cNvPr id="5" name="Image 4" descr="Une image contenant texte&#10;&#10;Description générée automatiquement">
            <a:extLst>
              <a:ext uri="{FF2B5EF4-FFF2-40B4-BE49-F238E27FC236}">
                <a16:creationId xmlns:a16="http://schemas.microsoft.com/office/drawing/2014/main" id="{AEE38A72-F57F-8528-466A-A6FAC86B8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6754" y="9073306"/>
            <a:ext cx="2657318" cy="103850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29864E-2B09-2ED5-1143-7CA3CFC54774}"/>
              </a:ext>
            </a:extLst>
          </p:cNvPr>
          <p:cNvSpPr>
            <a:spLocks noGrp="1"/>
          </p:cNvSpPr>
          <p:nvPr>
            <p:ph type="title"/>
          </p:nvPr>
        </p:nvSpPr>
        <p:spPr>
          <a:xfrm>
            <a:off x="1947430" y="1242741"/>
            <a:ext cx="11230838" cy="961802"/>
          </a:xfrm>
        </p:spPr>
        <p:txBody>
          <a:bodyPr/>
          <a:lstStyle/>
          <a:p>
            <a:pPr algn="ctr"/>
            <a:r>
              <a:rPr lang="fr-FR" sz="3200" b="1" dirty="0"/>
              <a:t>Masculinité positive </a:t>
            </a:r>
            <a:br>
              <a:rPr lang="fr-FR" sz="3200" b="1" dirty="0"/>
            </a:br>
            <a:endParaRPr lang="fr-FR" dirty="0"/>
          </a:p>
        </p:txBody>
      </p:sp>
      <p:sp>
        <p:nvSpPr>
          <p:cNvPr id="3" name="Espace réservé du texte 2">
            <a:extLst>
              <a:ext uri="{FF2B5EF4-FFF2-40B4-BE49-F238E27FC236}">
                <a16:creationId xmlns:a16="http://schemas.microsoft.com/office/drawing/2014/main" id="{8E9B7459-A7E6-A39D-8A60-623EBF0C21E2}"/>
              </a:ext>
            </a:extLst>
          </p:cNvPr>
          <p:cNvSpPr>
            <a:spLocks noGrp="1"/>
          </p:cNvSpPr>
          <p:nvPr>
            <p:ph type="body" idx="1"/>
          </p:nvPr>
        </p:nvSpPr>
        <p:spPr>
          <a:xfrm>
            <a:off x="756285" y="2459482"/>
            <a:ext cx="13613130" cy="7132850"/>
          </a:xfrm>
        </p:spPr>
        <p:txBody>
          <a:bodyPr/>
          <a:lstStyle/>
          <a:p>
            <a:pPr algn="just">
              <a:lnSpc>
                <a:spcPct val="107000"/>
              </a:lnSpc>
              <a:spcAft>
                <a:spcPts val="800"/>
              </a:spcAft>
            </a:pPr>
            <a:r>
              <a:rPr lang="fr-CH" sz="1800" dirty="0">
                <a:effectLst/>
                <a:latin typeface="Open Sans" panose="020B0606030504020204" pitchFamily="34" charset="0"/>
                <a:ea typeface="Calibri" panose="020F0502020204030204" pitchFamily="34" charset="0"/>
                <a:cs typeface="Times New Roman" panose="02020603050405020304" pitchFamily="18" charset="0"/>
              </a:rPr>
              <a:t>Les masculinités non violentes représentent la diversité des pratiques positives existantes, passées et à venir dans l'identité des hommes. </a:t>
            </a:r>
          </a:p>
          <a:p>
            <a:pPr algn="just">
              <a:lnSpc>
                <a:spcPct val="107000"/>
              </a:lnSpc>
              <a:spcAft>
                <a:spcPts val="800"/>
              </a:spcAft>
            </a:pPr>
            <a:r>
              <a:rPr lang="fr-CH" sz="1800" dirty="0">
                <a:effectLst/>
                <a:latin typeface="Open Sans" panose="020B0606030504020204" pitchFamily="34" charset="0"/>
                <a:ea typeface="Calibri" panose="020F0502020204030204" pitchFamily="34" charset="0"/>
                <a:cs typeface="Times New Roman" panose="02020603050405020304" pitchFamily="18" charset="0"/>
              </a:rPr>
              <a:t>Chaque homme a le potentiel, dans son histoire, de renoncer aux "plans que le patriarcat a prévus pour lui". Ces refus personnels des normes imposées par la masculinité dominante peuvent se combiner pour former </a:t>
            </a:r>
            <a:r>
              <a:rPr lang="fr-CH" sz="1800" b="1" dirty="0">
                <a:effectLst/>
                <a:latin typeface="Open Sans" panose="020B0606030504020204" pitchFamily="34" charset="0"/>
                <a:ea typeface="Calibri" panose="020F0502020204030204" pitchFamily="34" charset="0"/>
                <a:cs typeface="Times New Roman" panose="02020603050405020304" pitchFamily="18" charset="0"/>
              </a:rPr>
              <a:t>une identité masculine collective non violente et positive.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CH" sz="1800" b="1" dirty="0">
                <a:solidFill>
                  <a:schemeClr val="accent6">
                    <a:lumMod val="75000"/>
                  </a:schemeClr>
                </a:solidFill>
                <a:effectLst/>
                <a:latin typeface="Open Sans" panose="020B0606030504020204" pitchFamily="34" charset="0"/>
                <a:ea typeface="Calibri" panose="020F0502020204030204" pitchFamily="34" charset="0"/>
                <a:cs typeface="Times New Roman" panose="02020603050405020304" pitchFamily="18" charset="0"/>
              </a:rPr>
              <a:t>La masculinité positive représente l'ensemble des identités masculines qui encouragent l'équité, des relations plus égalitaires et non sexistes, le consentement, la coresponsabilité, avec une dimension affective et une connexion émotionnelle. </a:t>
            </a:r>
          </a:p>
          <a:p>
            <a:pPr algn="just">
              <a:lnSpc>
                <a:spcPct val="107000"/>
              </a:lnSpc>
              <a:spcAft>
                <a:spcPts val="800"/>
              </a:spcAft>
            </a:pPr>
            <a:r>
              <a:rPr lang="fr-CH" sz="1800" dirty="0">
                <a:solidFill>
                  <a:schemeClr val="tx1"/>
                </a:solidFill>
                <a:effectLst/>
                <a:latin typeface="Open Sans" panose="020B0606030504020204" pitchFamily="34" charset="0"/>
                <a:ea typeface="Calibri" panose="020F0502020204030204" pitchFamily="34" charset="0"/>
                <a:cs typeface="Times New Roman" panose="02020603050405020304" pitchFamily="18" charset="0"/>
              </a:rPr>
              <a:t>Elle explore des expressions de genre plus libres et diverses, des désirs et des pratiques sexuelles remettant en question l'amour romantique, l'utilisation d'un langage inclusif, ainsi que de certaines pratiques ou processus qui cherchent à confronter les normes traditionnelles de masculinité.</a:t>
            </a:r>
            <a:endParaRPr lang="fr-F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defRPr/>
            </a:pPr>
            <a:endParaRPr lang="fr-FR" sz="3000" dirty="0"/>
          </a:p>
          <a:p>
            <a:pPr algn="just">
              <a:lnSpc>
                <a:spcPct val="150000"/>
              </a:lnSpc>
              <a:defRPr/>
            </a:pPr>
            <a:r>
              <a:rPr lang="fr-FR" b="1" dirty="0">
                <a:solidFill>
                  <a:schemeClr val="accent6">
                    <a:lumMod val="75000"/>
                  </a:schemeClr>
                </a:solidFill>
                <a:latin typeface="Open Sans" panose="020B0606030504020204" pitchFamily="34" charset="0"/>
                <a:ea typeface="Calibri" panose="020F0502020204030204" pitchFamily="34" charset="0"/>
                <a:cs typeface="Times New Roman" panose="02020603050405020304" pitchFamily="18" charset="0"/>
              </a:rPr>
              <a:t>Promouvoir la masculinité positive c’est :</a:t>
            </a:r>
          </a:p>
          <a:p>
            <a:pPr algn="just">
              <a:lnSpc>
                <a:spcPct val="150000"/>
              </a:lnSpc>
              <a:defRPr/>
            </a:pPr>
            <a:r>
              <a:rPr lang="fr-FR" b="1" dirty="0">
                <a:solidFill>
                  <a:schemeClr val="accent6">
                    <a:lumMod val="75000"/>
                  </a:schemeClr>
                </a:solidFill>
                <a:latin typeface="Open Sans" panose="020B0606030504020204" pitchFamily="34" charset="0"/>
                <a:ea typeface="Calibri" panose="020F0502020204030204" pitchFamily="34" charset="0"/>
                <a:cs typeface="Times New Roman" panose="02020603050405020304" pitchFamily="18" charset="0"/>
              </a:rPr>
              <a:t>prendre conscience de l’asymétrie des pouvoirs et de privilèges existants entre les hommes et femmes dans une société patriarcale </a:t>
            </a:r>
          </a:p>
          <a:p>
            <a:pPr algn="just">
              <a:lnSpc>
                <a:spcPct val="150000"/>
              </a:lnSpc>
              <a:defRPr/>
            </a:pPr>
            <a:r>
              <a:rPr lang="fr-FR" b="1" dirty="0">
                <a:solidFill>
                  <a:schemeClr val="accent6">
                    <a:lumMod val="75000"/>
                  </a:schemeClr>
                </a:solidFill>
                <a:latin typeface="Open Sans" panose="020B0606030504020204" pitchFamily="34" charset="0"/>
                <a:ea typeface="Calibri" panose="020F0502020204030204" pitchFamily="34" charset="0"/>
                <a:cs typeface="Times New Roman" panose="02020603050405020304" pitchFamily="18" charset="0"/>
              </a:rPr>
              <a:t>afin qu’ils puissent soutenir l’égalité de genre et l’autonomisation des femmes. </a:t>
            </a:r>
          </a:p>
          <a:p>
            <a:pPr algn="just">
              <a:lnSpc>
                <a:spcPct val="150000"/>
              </a:lnSpc>
              <a:defRPr/>
            </a:pPr>
            <a:endParaRPr lang="fr-FR" b="1" dirty="0">
              <a:solidFill>
                <a:schemeClr val="accent6">
                  <a:lumMod val="75000"/>
                </a:schemeClr>
              </a:solidFill>
              <a:latin typeface="Open Sans" panose="020B0606030504020204" pitchFamily="34" charset="0"/>
              <a:ea typeface="Calibri" panose="020F0502020204030204" pitchFamily="34" charset="0"/>
              <a:cs typeface="Times New Roman" panose="02020603050405020304" pitchFamily="18" charset="0"/>
            </a:endParaRPr>
          </a:p>
          <a:p>
            <a:pPr algn="just">
              <a:lnSpc>
                <a:spcPct val="150000"/>
              </a:lnSpc>
              <a:defRPr/>
            </a:pPr>
            <a:r>
              <a:rPr lang="fr-FR" b="1" dirty="0">
                <a:solidFill>
                  <a:schemeClr val="accent6">
                    <a:lumMod val="75000"/>
                  </a:schemeClr>
                </a:solidFill>
                <a:latin typeface="Open Sans" panose="020B0606030504020204" pitchFamily="34" charset="0"/>
                <a:ea typeface="Calibri" panose="020F0502020204030204" pitchFamily="34" charset="0"/>
                <a:cs typeface="Times New Roman" panose="02020603050405020304" pitchFamily="18" charset="0"/>
              </a:rPr>
              <a:t>La promotion de la masculinité positive est directement liée à la lutte contre les VBG.</a:t>
            </a:r>
          </a:p>
          <a:p>
            <a:endParaRPr lang="fr-FR" dirty="0"/>
          </a:p>
        </p:txBody>
      </p:sp>
    </p:spTree>
    <p:extLst>
      <p:ext uri="{BB962C8B-B14F-4D97-AF65-F5344CB8AC3E}">
        <p14:creationId xmlns:p14="http://schemas.microsoft.com/office/powerpoint/2010/main" val="3308149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79BDC-536B-B778-8B67-F818215347BF}"/>
              </a:ext>
            </a:extLst>
          </p:cNvPr>
          <p:cNvSpPr>
            <a:spLocks noGrp="1"/>
          </p:cNvSpPr>
          <p:nvPr>
            <p:ph type="title"/>
          </p:nvPr>
        </p:nvSpPr>
        <p:spPr>
          <a:xfrm>
            <a:off x="1947430" y="1242741"/>
            <a:ext cx="11230838" cy="492443"/>
          </a:xfrm>
        </p:spPr>
        <p:txBody>
          <a:bodyPr/>
          <a:lstStyle/>
          <a:p>
            <a:pPr algn="ctr"/>
            <a:r>
              <a:rPr lang="fr-FR" sz="3200" b="1" dirty="0">
                <a:latin typeface="Arial Narrow" panose="020B0606020202030204" pitchFamily="34" charset="0"/>
                <a:ea typeface="Calibri"/>
                <a:cs typeface="Times New Roman"/>
              </a:rPr>
              <a:t>Lien entre </a:t>
            </a:r>
            <a:r>
              <a:rPr lang="fr-FR" sz="3200" b="1" dirty="0"/>
              <a:t>la masculinité et la violence</a:t>
            </a:r>
          </a:p>
        </p:txBody>
      </p:sp>
      <p:sp>
        <p:nvSpPr>
          <p:cNvPr id="3" name="Espace réservé du texte 2">
            <a:extLst>
              <a:ext uri="{FF2B5EF4-FFF2-40B4-BE49-F238E27FC236}">
                <a16:creationId xmlns:a16="http://schemas.microsoft.com/office/drawing/2014/main" id="{1DA87E06-3354-D9CE-5529-1A6C7D432782}"/>
              </a:ext>
            </a:extLst>
          </p:cNvPr>
          <p:cNvSpPr>
            <a:spLocks noGrp="1"/>
          </p:cNvSpPr>
          <p:nvPr>
            <p:ph type="body" idx="1"/>
          </p:nvPr>
        </p:nvSpPr>
        <p:spPr>
          <a:xfrm>
            <a:off x="756285" y="2459482"/>
            <a:ext cx="13613130" cy="3202159"/>
          </a:xfrm>
        </p:spPr>
        <p:txBody>
          <a:bodyPr/>
          <a:lstStyle/>
          <a:p>
            <a:pPr algn="just">
              <a:lnSpc>
                <a:spcPct val="150000"/>
              </a:lnSpc>
              <a:defRPr/>
            </a:pPr>
            <a:r>
              <a:rPr lang="fr-FR" sz="2200" dirty="0"/>
              <a:t>La masculinité définie ci-haut, est un construit socio-culturel.</a:t>
            </a:r>
          </a:p>
          <a:p>
            <a:pPr algn="just"/>
            <a:r>
              <a:rPr lang="fr-FR" sz="2200" dirty="0"/>
              <a:t>Même si en différentes formes, le processus de socialisation offre un privilège à travers un mécanisme par lequel les hommes reçoivent l'instruction d'exercer </a:t>
            </a:r>
            <a:r>
              <a:rPr lang="fr-FR" sz="2200" u="sng" dirty="0">
                <a:solidFill>
                  <a:srgbClr val="FF0000"/>
                </a:solidFill>
              </a:rPr>
              <a:t>le pouvoir.</a:t>
            </a:r>
          </a:p>
          <a:p>
            <a:pPr algn="just"/>
            <a:endParaRPr lang="fr-FR" sz="2200" dirty="0"/>
          </a:p>
          <a:p>
            <a:pPr algn="just"/>
            <a:r>
              <a:rPr lang="fr-FR" sz="2200" dirty="0"/>
              <a:t>Le rapport inégal de pourvoir et son recours discriminant est source de violence. </a:t>
            </a:r>
          </a:p>
          <a:p>
            <a:pPr algn="just"/>
            <a:endParaRPr lang="fr-FR" sz="2200" dirty="0"/>
          </a:p>
          <a:p>
            <a:pPr algn="just">
              <a:lnSpc>
                <a:spcPct val="107000"/>
              </a:lnSpc>
              <a:tabLst>
                <a:tab pos="1466850" algn="l"/>
              </a:tabLst>
            </a:pPr>
            <a:r>
              <a:rPr lang="fr-FR" sz="2200" dirty="0"/>
              <a:t>La construction sociale de la masculinité répond à des caractéristiques violentes, à la fois envers les femmes, les autres hommes, les filles et les garçons….</a:t>
            </a:r>
          </a:p>
          <a:p>
            <a:endParaRPr lang="fr-FR" dirty="0"/>
          </a:p>
        </p:txBody>
      </p:sp>
    </p:spTree>
    <p:extLst>
      <p:ext uri="{BB962C8B-B14F-4D97-AF65-F5344CB8AC3E}">
        <p14:creationId xmlns:p14="http://schemas.microsoft.com/office/powerpoint/2010/main" val="1051660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habits, personne, bâtiment, Bagages et sacs&#10;&#10;Description générée automatiquement">
            <a:extLst>
              <a:ext uri="{FF2B5EF4-FFF2-40B4-BE49-F238E27FC236}">
                <a16:creationId xmlns:a16="http://schemas.microsoft.com/office/drawing/2014/main" id="{9D261654-CB81-3B75-9742-E8AF71D351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3096" y="1244738"/>
            <a:ext cx="5203594" cy="7805391"/>
          </a:xfrm>
          <a:prstGeom prst="rect">
            <a:avLst/>
          </a:prstGeom>
        </p:spPr>
      </p:pic>
      <p:pic>
        <p:nvPicPr>
          <p:cNvPr id="1026" name="Picture 2" descr="Uomo Atletico Di Potere Bello Alla Luce Drammatica Forte Culturista Con ...">
            <a:extLst>
              <a:ext uri="{FF2B5EF4-FFF2-40B4-BE49-F238E27FC236}">
                <a16:creationId xmlns:a16="http://schemas.microsoft.com/office/drawing/2014/main" id="{B460C436-9153-3592-3BFE-1585622F1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81" y="1244738"/>
            <a:ext cx="451485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gliori libri sulla mitologia greca da poter far leggere a ragazzi e ...">
            <a:extLst>
              <a:ext uri="{FF2B5EF4-FFF2-40B4-BE49-F238E27FC236}">
                <a16:creationId xmlns:a16="http://schemas.microsoft.com/office/drawing/2014/main" id="{01398CE1-5F2B-5F94-3908-181ECA1C2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990" y="6133963"/>
            <a:ext cx="6169660" cy="322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183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063A-0016-F361-2873-6D084C9E19A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AB75AC1-2B37-8BAA-8A14-74FF57FDE9A7}"/>
              </a:ext>
            </a:extLst>
          </p:cNvPr>
          <p:cNvSpPr txBox="1"/>
          <p:nvPr/>
        </p:nvSpPr>
        <p:spPr>
          <a:xfrm>
            <a:off x="899999" y="468001"/>
            <a:ext cx="2941955" cy="205104"/>
          </a:xfrm>
          <a:prstGeom prst="rect">
            <a:avLst/>
          </a:prstGeom>
        </p:spPr>
        <p:txBody>
          <a:bodyPr vert="horz" wrap="square" lIns="0" tIns="19050" rIns="0" bIns="0" rtlCol="0">
            <a:spAutoFit/>
          </a:bodyPr>
          <a:lstStyle/>
          <a:p>
            <a:pPr>
              <a:lnSpc>
                <a:spcPct val="100000"/>
              </a:lnSpc>
              <a:spcBef>
                <a:spcPts val="150"/>
              </a:spcBef>
            </a:pPr>
            <a:r>
              <a:rPr sz="1100" spc="-80">
                <a:solidFill>
                  <a:srgbClr val="1D1955"/>
                </a:solidFill>
                <a:latin typeface="Calibri"/>
                <a:cs typeface="Calibri"/>
              </a:rPr>
              <a:t>MÉDECINS</a:t>
            </a:r>
            <a:r>
              <a:rPr sz="1100" spc="20">
                <a:solidFill>
                  <a:srgbClr val="1D1955"/>
                </a:solidFill>
                <a:latin typeface="Calibri"/>
                <a:cs typeface="Calibri"/>
              </a:rPr>
              <a:t> </a:t>
            </a:r>
            <a:r>
              <a:rPr sz="1100" spc="-155">
                <a:solidFill>
                  <a:srgbClr val="1D1955"/>
                </a:solidFill>
                <a:latin typeface="Calibri"/>
                <a:cs typeface="Calibri"/>
              </a:rPr>
              <a:t>DU</a:t>
            </a:r>
            <a:r>
              <a:rPr sz="1100" spc="20">
                <a:solidFill>
                  <a:srgbClr val="1D1955"/>
                </a:solidFill>
                <a:latin typeface="Calibri"/>
                <a:cs typeface="Calibri"/>
              </a:rPr>
              <a:t> </a:t>
            </a:r>
            <a:r>
              <a:rPr sz="1100" spc="-135">
                <a:solidFill>
                  <a:srgbClr val="1D1955"/>
                </a:solidFill>
                <a:latin typeface="Calibri"/>
                <a:cs typeface="Calibri"/>
              </a:rPr>
              <a:t>MONDE</a:t>
            </a:r>
            <a:r>
              <a:rPr sz="1100" spc="15">
                <a:solidFill>
                  <a:srgbClr val="1D1955"/>
                </a:solidFill>
                <a:latin typeface="Calibri"/>
                <a:cs typeface="Calibri"/>
              </a:rPr>
              <a:t> </a:t>
            </a:r>
            <a:r>
              <a:rPr sz="1100" spc="-15">
                <a:solidFill>
                  <a:srgbClr val="1D1955"/>
                </a:solidFill>
                <a:latin typeface="Calibri"/>
                <a:cs typeface="Calibri"/>
              </a:rPr>
              <a:t>40</a:t>
            </a:r>
            <a:r>
              <a:rPr sz="1100" spc="15">
                <a:solidFill>
                  <a:srgbClr val="1D1955"/>
                </a:solidFill>
                <a:latin typeface="Calibri"/>
                <a:cs typeface="Calibri"/>
              </a:rPr>
              <a:t> </a:t>
            </a:r>
            <a:r>
              <a:rPr sz="1100" spc="-95">
                <a:solidFill>
                  <a:srgbClr val="1D1955"/>
                </a:solidFill>
                <a:latin typeface="Calibri"/>
                <a:cs typeface="Calibri"/>
              </a:rPr>
              <a:t>LUTTE</a:t>
            </a:r>
            <a:r>
              <a:rPr sz="1100" spc="20">
                <a:solidFill>
                  <a:srgbClr val="1D1955"/>
                </a:solidFill>
                <a:latin typeface="Calibri"/>
                <a:cs typeface="Calibri"/>
              </a:rPr>
              <a:t> </a:t>
            </a:r>
            <a:r>
              <a:rPr sz="1100" spc="-120">
                <a:solidFill>
                  <a:srgbClr val="1D1955"/>
                </a:solidFill>
                <a:latin typeface="Calibri"/>
                <a:cs typeface="Calibri"/>
              </a:rPr>
              <a:t>POUR</a:t>
            </a:r>
            <a:r>
              <a:rPr sz="1100" spc="20">
                <a:solidFill>
                  <a:srgbClr val="1D1955"/>
                </a:solidFill>
                <a:latin typeface="Calibri"/>
                <a:cs typeface="Calibri"/>
              </a:rPr>
              <a:t> </a:t>
            </a:r>
            <a:r>
              <a:rPr sz="1100" spc="-45">
                <a:solidFill>
                  <a:srgbClr val="1D1955"/>
                </a:solidFill>
                <a:latin typeface="Calibri"/>
                <a:cs typeface="Calibri"/>
              </a:rPr>
              <a:t>L’ACCÈS</a:t>
            </a:r>
            <a:r>
              <a:rPr sz="1100" spc="20">
                <a:solidFill>
                  <a:srgbClr val="1D1955"/>
                </a:solidFill>
                <a:latin typeface="Calibri"/>
                <a:cs typeface="Calibri"/>
              </a:rPr>
              <a:t> </a:t>
            </a:r>
            <a:r>
              <a:rPr sz="1100" spc="-105">
                <a:solidFill>
                  <a:srgbClr val="1D1955"/>
                </a:solidFill>
                <a:latin typeface="Calibri"/>
                <a:cs typeface="Calibri"/>
              </a:rPr>
              <a:t>AUX</a:t>
            </a:r>
            <a:r>
              <a:rPr sz="1100" spc="25">
                <a:solidFill>
                  <a:srgbClr val="1D1955"/>
                </a:solidFill>
                <a:latin typeface="Calibri"/>
                <a:cs typeface="Calibri"/>
              </a:rPr>
              <a:t> </a:t>
            </a:r>
            <a:r>
              <a:rPr sz="1100" spc="-70">
                <a:solidFill>
                  <a:srgbClr val="1D1955"/>
                </a:solidFill>
                <a:latin typeface="Calibri"/>
                <a:cs typeface="Calibri"/>
              </a:rPr>
              <a:t>SOINS</a:t>
            </a:r>
            <a:endParaRPr sz="1100">
              <a:latin typeface="Calibri"/>
              <a:cs typeface="Calibri"/>
            </a:endParaRPr>
          </a:p>
        </p:txBody>
      </p:sp>
      <p:sp>
        <p:nvSpPr>
          <p:cNvPr id="3" name="object 3">
            <a:extLst>
              <a:ext uri="{FF2B5EF4-FFF2-40B4-BE49-F238E27FC236}">
                <a16:creationId xmlns:a16="http://schemas.microsoft.com/office/drawing/2014/main" id="{36C56325-34F8-5F25-7BE0-5BF63EA7B5E9}"/>
              </a:ext>
            </a:extLst>
          </p:cNvPr>
          <p:cNvSpPr/>
          <p:nvPr/>
        </p:nvSpPr>
        <p:spPr>
          <a:xfrm>
            <a:off x="-14105" y="1397"/>
            <a:ext cx="15120619" cy="10692003"/>
          </a:xfrm>
          <a:custGeom>
            <a:avLst/>
            <a:gdLst/>
            <a:ahLst/>
            <a:cxnLst/>
            <a:rect l="l" t="t" r="r" b="b"/>
            <a:pathLst>
              <a:path w="15120619" h="2436495">
                <a:moveTo>
                  <a:pt x="15120010" y="0"/>
                </a:moveTo>
                <a:lnTo>
                  <a:pt x="0" y="0"/>
                </a:lnTo>
                <a:lnTo>
                  <a:pt x="0" y="2435999"/>
                </a:lnTo>
                <a:lnTo>
                  <a:pt x="15120010" y="2435999"/>
                </a:lnTo>
                <a:lnTo>
                  <a:pt x="15120010" y="0"/>
                </a:lnTo>
                <a:close/>
              </a:path>
            </a:pathLst>
          </a:custGeom>
          <a:solidFill>
            <a:srgbClr val="1D1955"/>
          </a:solidFill>
        </p:spPr>
        <p:txBody>
          <a:bodyPr wrap="square" lIns="0" tIns="0" rIns="0" bIns="0" rtlCol="0"/>
          <a:lstStyle/>
          <a:p>
            <a:endParaRPr/>
          </a:p>
        </p:txBody>
      </p:sp>
      <p:sp>
        <p:nvSpPr>
          <p:cNvPr id="6" name="object 6">
            <a:extLst>
              <a:ext uri="{FF2B5EF4-FFF2-40B4-BE49-F238E27FC236}">
                <a16:creationId xmlns:a16="http://schemas.microsoft.com/office/drawing/2014/main" id="{65EDA0F3-C4F3-7D6F-3C1F-A15FB85AD85B}"/>
              </a:ext>
            </a:extLst>
          </p:cNvPr>
          <p:cNvSpPr/>
          <p:nvPr/>
        </p:nvSpPr>
        <p:spPr>
          <a:xfrm>
            <a:off x="0" y="10234803"/>
            <a:ext cx="15125700"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7" name="object 7">
            <a:extLst>
              <a:ext uri="{FF2B5EF4-FFF2-40B4-BE49-F238E27FC236}">
                <a16:creationId xmlns:a16="http://schemas.microsoft.com/office/drawing/2014/main" id="{7719C042-2843-ABE4-ED9C-1172FC2CA8A0}"/>
              </a:ext>
            </a:extLst>
          </p:cNvPr>
          <p:cNvSpPr txBox="1">
            <a:spLocks noGrp="1"/>
          </p:cNvSpPr>
          <p:nvPr>
            <p:ph type="sldNum" sz="quarter" idx="7"/>
          </p:nvPr>
        </p:nvSpPr>
        <p:spPr>
          <a:xfrm>
            <a:off x="7302066" y="10319285"/>
            <a:ext cx="1403784" cy="207749"/>
          </a:xfrm>
          <a:prstGeom prst="rect">
            <a:avLst/>
          </a:prstGeom>
        </p:spPr>
        <p:txBody>
          <a:bodyPr vert="horz" wrap="square" lIns="0" tIns="22860" rIns="0" bIns="0" rtlCol="0">
            <a:spAutoFit/>
          </a:bodyPr>
          <a:lstStyle/>
          <a:p>
            <a:pPr marL="12700">
              <a:lnSpc>
                <a:spcPct val="100000"/>
              </a:lnSpc>
              <a:spcBef>
                <a:spcPts val="180"/>
              </a:spcBef>
            </a:pPr>
            <a:r>
              <a:rPr spc="-5">
                <a:latin typeface="Open Sans" panose="020B0606030504020204" pitchFamily="34" charset="0"/>
                <a:ea typeface="Open Sans" panose="020B0606030504020204" pitchFamily="34" charset="0"/>
                <a:cs typeface="Open Sans" panose="020B0606030504020204" pitchFamily="34" charset="0"/>
              </a:rPr>
              <a:t>Page</a:t>
            </a:r>
            <a:r>
              <a:rPr spc="-6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13</a:t>
            </a:fld>
            <a:endParaRPr spc="15">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3">
            <a:extLst>
              <a:ext uri="{FF2B5EF4-FFF2-40B4-BE49-F238E27FC236}">
                <a16:creationId xmlns:a16="http://schemas.microsoft.com/office/drawing/2014/main" id="{B60FF02A-9C11-DAB9-2F41-15BE68E1CC4B}"/>
              </a:ext>
            </a:extLst>
          </p:cNvPr>
          <p:cNvSpPr txBox="1">
            <a:spLocks/>
          </p:cNvSpPr>
          <p:nvPr/>
        </p:nvSpPr>
        <p:spPr>
          <a:xfrm>
            <a:off x="3246783" y="1315658"/>
            <a:ext cx="7557067" cy="2241639"/>
          </a:xfrm>
          <a:prstGeom prst="rect">
            <a:avLst/>
          </a:prstGeom>
        </p:spPr>
        <p:txBody>
          <a:bodyPr vert="horz" wrap="square" lIns="0" tIns="12700" rIns="0" bIns="0" rtlCol="0" anchor="t">
            <a:spAutoFit/>
          </a:bodyPr>
          <a:lstStyle>
            <a:lvl1pPr>
              <a:defRPr sz="3050" b="0" i="0">
                <a:solidFill>
                  <a:srgbClr val="E9521E"/>
                </a:solidFill>
                <a:latin typeface="Calibri"/>
                <a:ea typeface="+mj-ea"/>
                <a:cs typeface="Calibri"/>
              </a:defRPr>
            </a:lvl1pPr>
          </a:lstStyle>
          <a:p>
            <a:pPr marL="12700" algn="ctr">
              <a:spcBef>
                <a:spcPts val="100"/>
              </a:spcBef>
            </a:pPr>
            <a:r>
              <a:rPr lang="fr-FR" sz="4800" kern="0" dirty="0">
                <a:latin typeface="Anton"/>
              </a:rPr>
              <a:t>La genèse: </a:t>
            </a:r>
          </a:p>
          <a:p>
            <a:pPr marL="12700" algn="ctr">
              <a:spcBef>
                <a:spcPts val="100"/>
              </a:spcBef>
            </a:pPr>
            <a:r>
              <a:rPr lang="fr-FR" sz="4800" kern="0" dirty="0">
                <a:latin typeface="Anton"/>
              </a:rPr>
              <a:t>notre expérience dans la mission MDM Mexique</a:t>
            </a:r>
            <a:endParaRPr lang="fr-FR" sz="4800" dirty="0"/>
          </a:p>
        </p:txBody>
      </p:sp>
      <p:pic>
        <p:nvPicPr>
          <p:cNvPr id="15" name="object 7">
            <a:extLst>
              <a:ext uri="{FF2B5EF4-FFF2-40B4-BE49-F238E27FC236}">
                <a16:creationId xmlns:a16="http://schemas.microsoft.com/office/drawing/2014/main" id="{326E401D-1D47-D8E5-401A-15D6A0A0F9AC}"/>
              </a:ext>
            </a:extLst>
          </p:cNvPr>
          <p:cNvPicPr/>
          <p:nvPr/>
        </p:nvPicPr>
        <p:blipFill>
          <a:blip r:embed="rId2" cstate="print"/>
          <a:stretch>
            <a:fillRect/>
          </a:stretch>
        </p:blipFill>
        <p:spPr>
          <a:xfrm>
            <a:off x="13498585" y="9140943"/>
            <a:ext cx="1286292" cy="1282216"/>
          </a:xfrm>
          <a:prstGeom prst="rect">
            <a:avLst/>
          </a:prstGeom>
        </p:spPr>
      </p:pic>
    </p:spTree>
    <p:extLst>
      <p:ext uri="{BB962C8B-B14F-4D97-AF65-F5344CB8AC3E}">
        <p14:creationId xmlns:p14="http://schemas.microsoft.com/office/powerpoint/2010/main" val="69998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21200" y="0"/>
            <a:ext cx="19489295" cy="10858450"/>
          </a:xfrm>
          <a:custGeom>
            <a:avLst/>
            <a:gdLst/>
            <a:ahLst/>
            <a:cxnLst/>
            <a:rect l="l" t="t" r="r" b="b"/>
            <a:pathLst>
              <a:path w="13332344" h="7428108">
                <a:moveTo>
                  <a:pt x="0" y="0"/>
                </a:moveTo>
                <a:lnTo>
                  <a:pt x="13332344" y="0"/>
                </a:lnTo>
                <a:lnTo>
                  <a:pt x="13332344" y="7428108"/>
                </a:lnTo>
                <a:lnTo>
                  <a:pt x="0" y="7428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H" sz="2631" dirty="0"/>
          </a:p>
        </p:txBody>
      </p:sp>
      <p:sp>
        <p:nvSpPr>
          <p:cNvPr id="3" name="Freeform 3"/>
          <p:cNvSpPr/>
          <p:nvPr/>
        </p:nvSpPr>
        <p:spPr>
          <a:xfrm>
            <a:off x="1258683" y="6228818"/>
            <a:ext cx="12902371" cy="3852273"/>
          </a:xfrm>
          <a:custGeom>
            <a:avLst/>
            <a:gdLst/>
            <a:ahLst/>
            <a:cxnLst/>
            <a:rect l="l" t="t" r="r" b="b"/>
            <a:pathLst>
              <a:path w="8826325" h="2635284">
                <a:moveTo>
                  <a:pt x="0" y="0"/>
                </a:moveTo>
                <a:lnTo>
                  <a:pt x="8826326" y="0"/>
                </a:lnTo>
                <a:lnTo>
                  <a:pt x="8826326" y="2635285"/>
                </a:lnTo>
                <a:lnTo>
                  <a:pt x="0" y="2635285"/>
                </a:lnTo>
                <a:lnTo>
                  <a:pt x="0" y="0"/>
                </a:lnTo>
                <a:close/>
              </a:path>
            </a:pathLst>
          </a:custGeom>
          <a:blipFill>
            <a:blip r:embed="rId4"/>
            <a:stretch>
              <a:fillRect t="-30138" b="-20369"/>
            </a:stretch>
          </a:blipFill>
        </p:spPr>
        <p:txBody>
          <a:bodyPr/>
          <a:lstStyle/>
          <a:p>
            <a:endParaRPr lang="fr-CH" sz="2631"/>
          </a:p>
        </p:txBody>
      </p:sp>
      <p:sp>
        <p:nvSpPr>
          <p:cNvPr id="4" name="Freeform 4"/>
          <p:cNvSpPr/>
          <p:nvPr/>
        </p:nvSpPr>
        <p:spPr>
          <a:xfrm>
            <a:off x="13083833" y="9090136"/>
            <a:ext cx="1077221" cy="1067849"/>
          </a:xfrm>
          <a:custGeom>
            <a:avLst/>
            <a:gdLst/>
            <a:ahLst/>
            <a:cxnLst/>
            <a:rect l="l" t="t" r="r" b="b"/>
            <a:pathLst>
              <a:path w="736911" h="730500">
                <a:moveTo>
                  <a:pt x="0" y="0"/>
                </a:moveTo>
                <a:lnTo>
                  <a:pt x="736912" y="0"/>
                </a:lnTo>
                <a:lnTo>
                  <a:pt x="736912" y="730500"/>
                </a:lnTo>
                <a:lnTo>
                  <a:pt x="0" y="730500"/>
                </a:lnTo>
                <a:lnTo>
                  <a:pt x="0" y="0"/>
                </a:lnTo>
                <a:close/>
              </a:path>
            </a:pathLst>
          </a:custGeom>
          <a:blipFill>
            <a:blip r:embed="rId5"/>
            <a:stretch>
              <a:fillRect l="-31"/>
            </a:stretch>
          </a:blipFill>
        </p:spPr>
        <p:txBody>
          <a:bodyPr/>
          <a:lstStyle/>
          <a:p>
            <a:endParaRPr lang="fr-CH" sz="2631"/>
          </a:p>
        </p:txBody>
      </p:sp>
      <p:sp>
        <p:nvSpPr>
          <p:cNvPr id="6" name="TextBox 6"/>
          <p:cNvSpPr txBox="1"/>
          <p:nvPr/>
        </p:nvSpPr>
        <p:spPr>
          <a:xfrm>
            <a:off x="1258683" y="2741763"/>
            <a:ext cx="6693501" cy="1618007"/>
          </a:xfrm>
          <a:prstGeom prst="rect">
            <a:avLst/>
          </a:prstGeom>
        </p:spPr>
        <p:txBody>
          <a:bodyPr lIns="0" tIns="0" rIns="0" bIns="0" rtlCol="0" anchor="t">
            <a:spAutoFit/>
          </a:bodyPr>
          <a:lstStyle/>
          <a:p>
            <a:pPr algn="ctr">
              <a:lnSpc>
                <a:spcPts val="4296"/>
              </a:lnSpc>
            </a:pPr>
            <a:r>
              <a:rPr lang="en-US" sz="3068" dirty="0">
                <a:solidFill>
                  <a:srgbClr val="FFFFFF"/>
                </a:solidFill>
                <a:latin typeface="Open Sans Bold"/>
              </a:rPr>
              <a:t>Premier projet pilote de travail avec les hommes : Projet de Prévention VBG </a:t>
            </a:r>
          </a:p>
        </p:txBody>
      </p:sp>
      <p:sp>
        <p:nvSpPr>
          <p:cNvPr id="7" name="Freeform 7"/>
          <p:cNvSpPr/>
          <p:nvPr/>
        </p:nvSpPr>
        <p:spPr>
          <a:xfrm>
            <a:off x="8566183" y="2223059"/>
            <a:ext cx="5594871" cy="3645142"/>
          </a:xfrm>
          <a:custGeom>
            <a:avLst/>
            <a:gdLst/>
            <a:ahLst/>
            <a:cxnLst/>
            <a:rect l="l" t="t" r="r" b="b"/>
            <a:pathLst>
              <a:path w="3827370" h="2493589">
                <a:moveTo>
                  <a:pt x="0" y="0"/>
                </a:moveTo>
                <a:lnTo>
                  <a:pt x="3827370" y="0"/>
                </a:lnTo>
                <a:lnTo>
                  <a:pt x="3827370" y="2493590"/>
                </a:lnTo>
                <a:lnTo>
                  <a:pt x="0" y="2493590"/>
                </a:lnTo>
                <a:lnTo>
                  <a:pt x="0" y="0"/>
                </a:lnTo>
                <a:close/>
              </a:path>
            </a:pathLst>
          </a:custGeom>
          <a:blipFill>
            <a:blip r:embed="rId6"/>
            <a:stretch>
              <a:fillRect/>
            </a:stretch>
          </a:blipFill>
        </p:spPr>
        <p:txBody>
          <a:bodyPr/>
          <a:lstStyle/>
          <a:p>
            <a:endParaRPr lang="fr-CH" sz="2631"/>
          </a:p>
        </p:txBody>
      </p:sp>
      <p:sp>
        <p:nvSpPr>
          <p:cNvPr id="10" name="TextBox 5">
            <a:extLst>
              <a:ext uri="{FF2B5EF4-FFF2-40B4-BE49-F238E27FC236}">
                <a16:creationId xmlns:a16="http://schemas.microsoft.com/office/drawing/2014/main" id="{D6D67C7F-0A62-946E-2E5B-F8438A625FE5}"/>
              </a:ext>
            </a:extLst>
          </p:cNvPr>
          <p:cNvSpPr txBox="1"/>
          <p:nvPr/>
        </p:nvSpPr>
        <p:spPr>
          <a:xfrm>
            <a:off x="237057" y="992524"/>
            <a:ext cx="14704239" cy="842154"/>
          </a:xfrm>
          <a:prstGeom prst="rect">
            <a:avLst/>
          </a:prstGeom>
        </p:spPr>
        <p:txBody>
          <a:bodyPr wrap="square" lIns="0" tIns="0" rIns="0" bIns="0" rtlCol="0" anchor="t">
            <a:spAutoFit/>
          </a:bodyPr>
          <a:lstStyle/>
          <a:p>
            <a:pPr algn="ctr">
              <a:lnSpc>
                <a:spcPts val="7031"/>
              </a:lnSpc>
            </a:pPr>
            <a:r>
              <a:rPr lang="en-US" sz="5021" dirty="0">
                <a:solidFill>
                  <a:srgbClr val="E9511C"/>
                </a:solidFill>
                <a:latin typeface="Anton"/>
              </a:rPr>
              <a:t>L’origine : notre experience dans la mission du Mexique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4511" y="9587718"/>
            <a:ext cx="14256678" cy="341580"/>
          </a:xfrm>
          <a:custGeom>
            <a:avLst/>
            <a:gdLst/>
            <a:ahLst/>
            <a:cxnLst/>
            <a:rect l="l" t="t" r="r" b="b"/>
            <a:pathLst>
              <a:path w="9752787" h="233670">
                <a:moveTo>
                  <a:pt x="0" y="0"/>
                </a:moveTo>
                <a:lnTo>
                  <a:pt x="9752788" y="0"/>
                </a:lnTo>
                <a:lnTo>
                  <a:pt x="9752788" y="233670"/>
                </a:lnTo>
                <a:lnTo>
                  <a:pt x="0" y="2336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H" sz="2631"/>
          </a:p>
        </p:txBody>
      </p:sp>
      <p:sp>
        <p:nvSpPr>
          <p:cNvPr id="3" name="Freeform 3"/>
          <p:cNvSpPr/>
          <p:nvPr/>
        </p:nvSpPr>
        <p:spPr>
          <a:xfrm>
            <a:off x="6769091" y="2527662"/>
            <a:ext cx="7612066" cy="5598762"/>
          </a:xfrm>
          <a:custGeom>
            <a:avLst/>
            <a:gdLst/>
            <a:ahLst/>
            <a:cxnLst/>
            <a:rect l="l" t="t" r="r" b="b"/>
            <a:pathLst>
              <a:path w="5207304" h="3830032">
                <a:moveTo>
                  <a:pt x="0" y="0"/>
                </a:moveTo>
                <a:lnTo>
                  <a:pt x="5207304" y="0"/>
                </a:lnTo>
                <a:lnTo>
                  <a:pt x="5207304" y="3830032"/>
                </a:lnTo>
                <a:lnTo>
                  <a:pt x="0" y="3830032"/>
                </a:lnTo>
                <a:lnTo>
                  <a:pt x="0" y="0"/>
                </a:lnTo>
                <a:close/>
              </a:path>
            </a:pathLst>
          </a:custGeom>
          <a:blipFill>
            <a:blip r:embed="rId4"/>
            <a:stretch>
              <a:fillRect l="-9931" r="-9931" b="-22224"/>
            </a:stretch>
          </a:blipFill>
        </p:spPr>
        <p:txBody>
          <a:bodyPr/>
          <a:lstStyle/>
          <a:p>
            <a:endParaRPr lang="fr-CH" sz="2631"/>
          </a:p>
        </p:txBody>
      </p:sp>
      <p:sp>
        <p:nvSpPr>
          <p:cNvPr id="4" name="TextBox 4"/>
          <p:cNvSpPr txBox="1"/>
          <p:nvPr/>
        </p:nvSpPr>
        <p:spPr>
          <a:xfrm>
            <a:off x="7239016" y="9556609"/>
            <a:ext cx="763644" cy="233269"/>
          </a:xfrm>
          <a:prstGeom prst="rect">
            <a:avLst/>
          </a:prstGeom>
        </p:spPr>
        <p:txBody>
          <a:bodyPr lIns="0" tIns="0" rIns="0" bIns="0" rtlCol="0" anchor="t">
            <a:spAutoFit/>
          </a:bodyPr>
          <a:lstStyle/>
          <a:p>
            <a:pPr>
              <a:lnSpc>
                <a:spcPts val="1963"/>
              </a:lnSpc>
            </a:pPr>
            <a:r>
              <a:rPr lang="en-US" sz="1402">
                <a:solidFill>
                  <a:srgbClr val="E9521E"/>
                </a:solidFill>
                <a:latin typeface="Arial Bold"/>
              </a:rPr>
              <a:t>Page 5</a:t>
            </a:r>
          </a:p>
        </p:txBody>
      </p:sp>
      <p:sp>
        <p:nvSpPr>
          <p:cNvPr id="5" name="TextBox 5"/>
          <p:cNvSpPr txBox="1"/>
          <p:nvPr/>
        </p:nvSpPr>
        <p:spPr>
          <a:xfrm>
            <a:off x="1860169" y="971875"/>
            <a:ext cx="11405365" cy="842154"/>
          </a:xfrm>
          <a:prstGeom prst="rect">
            <a:avLst/>
          </a:prstGeom>
        </p:spPr>
        <p:txBody>
          <a:bodyPr lIns="0" tIns="0" rIns="0" bIns="0" rtlCol="0" anchor="t">
            <a:spAutoFit/>
          </a:bodyPr>
          <a:lstStyle/>
          <a:p>
            <a:pPr algn="ctr">
              <a:lnSpc>
                <a:spcPts val="7031"/>
              </a:lnSpc>
            </a:pPr>
            <a:r>
              <a:rPr lang="en-US" sz="5021" dirty="0">
                <a:solidFill>
                  <a:srgbClr val="E9511C"/>
                </a:solidFill>
                <a:latin typeface="Anton"/>
              </a:rPr>
              <a:t>Aver qui nous </a:t>
            </a:r>
            <a:r>
              <a:rPr lang="en-US" sz="5021" dirty="0" err="1">
                <a:solidFill>
                  <a:srgbClr val="E9511C"/>
                </a:solidFill>
                <a:latin typeface="Anton"/>
              </a:rPr>
              <a:t>travaillons</a:t>
            </a:r>
            <a:r>
              <a:rPr lang="en-US" sz="5021" dirty="0">
                <a:solidFill>
                  <a:srgbClr val="E9511C"/>
                </a:solidFill>
                <a:latin typeface="Anton"/>
              </a:rPr>
              <a:t>: population </a:t>
            </a:r>
            <a:r>
              <a:rPr lang="en-US" sz="5021" dirty="0" err="1">
                <a:solidFill>
                  <a:srgbClr val="E9511C"/>
                </a:solidFill>
                <a:latin typeface="Anton"/>
              </a:rPr>
              <a:t>cible</a:t>
            </a:r>
            <a:endParaRPr lang="en-US" sz="5021" dirty="0">
              <a:solidFill>
                <a:srgbClr val="E9511C"/>
              </a:solidFill>
              <a:latin typeface="Anton"/>
            </a:endParaRPr>
          </a:p>
        </p:txBody>
      </p:sp>
      <p:sp>
        <p:nvSpPr>
          <p:cNvPr id="6" name="TextBox 6"/>
          <p:cNvSpPr txBox="1"/>
          <p:nvPr/>
        </p:nvSpPr>
        <p:spPr>
          <a:xfrm>
            <a:off x="949384" y="2498777"/>
            <a:ext cx="5553529" cy="6779292"/>
          </a:xfrm>
          <a:prstGeom prst="rect">
            <a:avLst/>
          </a:prstGeom>
        </p:spPr>
        <p:txBody>
          <a:bodyPr lIns="0" tIns="0" rIns="0" bIns="0" rtlCol="0" anchor="t">
            <a:spAutoFit/>
          </a:bodyPr>
          <a:lstStyle/>
          <a:p>
            <a:pPr marL="582785" lvl="1" indent="-291392">
              <a:lnSpc>
                <a:spcPts val="3779"/>
              </a:lnSpc>
              <a:buFont typeface="Arial"/>
              <a:buChar char="•"/>
            </a:pPr>
            <a:r>
              <a:rPr lang="fr-FR" sz="2698" dirty="0">
                <a:solidFill>
                  <a:srgbClr val="1D1A55"/>
                </a:solidFill>
                <a:latin typeface="Open Sans Light Bold"/>
              </a:rPr>
              <a:t>Nous travaillons avec des jeunes en organisant des tournois de football</a:t>
            </a:r>
            <a:endParaRPr lang="en-US" sz="2698" dirty="0">
              <a:solidFill>
                <a:srgbClr val="1D1A55"/>
              </a:solidFill>
              <a:latin typeface="Open Sans Light Bold"/>
            </a:endParaRPr>
          </a:p>
          <a:p>
            <a:pPr>
              <a:lnSpc>
                <a:spcPts val="3779"/>
              </a:lnSpc>
            </a:pPr>
            <a:endParaRPr lang="en-US" sz="2698" dirty="0">
              <a:solidFill>
                <a:srgbClr val="1D1A55"/>
              </a:solidFill>
              <a:latin typeface="Open Sans Light Bold"/>
            </a:endParaRPr>
          </a:p>
          <a:p>
            <a:pPr marL="582785" lvl="1" indent="-291392">
              <a:lnSpc>
                <a:spcPts val="3779"/>
              </a:lnSpc>
              <a:buFont typeface="Arial"/>
              <a:buChar char="•"/>
            </a:pPr>
            <a:r>
              <a:rPr lang="fr-FR" sz="2698" dirty="0">
                <a:solidFill>
                  <a:srgbClr val="1D1A55"/>
                </a:solidFill>
                <a:latin typeface="Open Sans Light Bold"/>
              </a:rPr>
              <a:t>Nous travaillons avec des groupes organisés dans les quartiers</a:t>
            </a:r>
            <a:endParaRPr lang="en-US" sz="2698" dirty="0">
              <a:solidFill>
                <a:srgbClr val="1D1A55"/>
              </a:solidFill>
              <a:latin typeface="Open Sans Light Bold"/>
            </a:endParaRPr>
          </a:p>
          <a:p>
            <a:pPr>
              <a:lnSpc>
                <a:spcPts val="3779"/>
              </a:lnSpc>
            </a:pPr>
            <a:endParaRPr lang="en-US" sz="2698" dirty="0">
              <a:solidFill>
                <a:srgbClr val="1D1A55"/>
              </a:solidFill>
              <a:latin typeface="Open Sans Light Bold"/>
            </a:endParaRPr>
          </a:p>
          <a:p>
            <a:pPr marL="582785" lvl="1" indent="-291392">
              <a:lnSpc>
                <a:spcPts val="3779"/>
              </a:lnSpc>
              <a:buFont typeface="Arial"/>
              <a:buChar char="•"/>
            </a:pPr>
            <a:r>
              <a:rPr lang="fr-FR" sz="2698" dirty="0">
                <a:solidFill>
                  <a:srgbClr val="1D1A55"/>
                </a:solidFill>
                <a:latin typeface="Open Sans Light Bold"/>
              </a:rPr>
              <a:t>Nous lançons un appel ouvert à des ateliers.</a:t>
            </a:r>
          </a:p>
          <a:p>
            <a:pPr marL="291393" lvl="1">
              <a:lnSpc>
                <a:spcPts val="3779"/>
              </a:lnSpc>
            </a:pPr>
            <a:endParaRPr lang="en-US" sz="2698" dirty="0">
              <a:solidFill>
                <a:srgbClr val="1D1A55"/>
              </a:solidFill>
              <a:latin typeface="Open Sans Light Bold"/>
            </a:endParaRPr>
          </a:p>
          <a:p>
            <a:pPr marL="582785" lvl="1" indent="-291392">
              <a:lnSpc>
                <a:spcPts val="3779"/>
              </a:lnSpc>
              <a:buFont typeface="Arial"/>
              <a:buChar char="•"/>
            </a:pPr>
            <a:r>
              <a:rPr lang="fr-FR" sz="2698" dirty="0">
                <a:solidFill>
                  <a:srgbClr val="1D1A55"/>
                </a:solidFill>
                <a:latin typeface="Open Sans Light Bold"/>
              </a:rPr>
              <a:t>Nous travaillons avec des groupes organisés de travailleurs.</a:t>
            </a:r>
            <a:endParaRPr lang="en-US" sz="2698" dirty="0">
              <a:solidFill>
                <a:srgbClr val="1D1A55"/>
              </a:solidFill>
              <a:latin typeface="Open Sans Light Bold"/>
            </a:endParaRPr>
          </a:p>
        </p:txBody>
      </p:sp>
      <p:grpSp>
        <p:nvGrpSpPr>
          <p:cNvPr id="7" name="Group 7"/>
          <p:cNvGrpSpPr>
            <a:grpSpLocks noChangeAspect="1"/>
          </p:cNvGrpSpPr>
          <p:nvPr/>
        </p:nvGrpSpPr>
        <p:grpSpPr>
          <a:xfrm>
            <a:off x="13398359" y="331762"/>
            <a:ext cx="982798" cy="968296"/>
            <a:chOff x="0" y="0"/>
            <a:chExt cx="1662836" cy="1638300"/>
          </a:xfrm>
        </p:grpSpPr>
        <p:sp>
          <p:nvSpPr>
            <p:cNvPr id="8" name="Freeform 8"/>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5"/>
              <a:stretch>
                <a:fillRect l="-51" r="-1"/>
              </a:stretch>
            </a:blipFill>
          </p:spPr>
          <p:txBody>
            <a:bodyPr/>
            <a:lstStyle/>
            <a:p>
              <a:endParaRPr lang="fr-CH" sz="2631"/>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29845"/>
            <a:ext cx="15544800" cy="11211205"/>
            <a:chOff x="0" y="0"/>
            <a:chExt cx="3750263" cy="2792905"/>
          </a:xfrm>
        </p:grpSpPr>
        <p:sp>
          <p:nvSpPr>
            <p:cNvPr id="3" name="Freeform 3"/>
            <p:cNvSpPr/>
            <p:nvPr/>
          </p:nvSpPr>
          <p:spPr>
            <a:xfrm>
              <a:off x="0" y="0"/>
              <a:ext cx="3750263" cy="2792905"/>
            </a:xfrm>
            <a:custGeom>
              <a:avLst/>
              <a:gdLst/>
              <a:ahLst/>
              <a:cxnLst/>
              <a:rect l="l" t="t" r="r" b="b"/>
              <a:pathLst>
                <a:path w="3750263" h="2792905">
                  <a:moveTo>
                    <a:pt x="0" y="0"/>
                  </a:moveTo>
                  <a:lnTo>
                    <a:pt x="3750263" y="0"/>
                  </a:lnTo>
                  <a:lnTo>
                    <a:pt x="3750263" y="2792905"/>
                  </a:lnTo>
                  <a:lnTo>
                    <a:pt x="0" y="2792905"/>
                  </a:lnTo>
                  <a:close/>
                </a:path>
              </a:pathLst>
            </a:custGeom>
            <a:solidFill>
              <a:srgbClr val="1D1A55"/>
            </a:solidFill>
          </p:spPr>
          <p:txBody>
            <a:bodyPr/>
            <a:lstStyle/>
            <a:p>
              <a:endParaRPr lang="fr-CH" sz="2631" dirty="0"/>
            </a:p>
          </p:txBody>
        </p:sp>
        <p:sp>
          <p:nvSpPr>
            <p:cNvPr id="4" name="TextBox 4"/>
            <p:cNvSpPr txBox="1"/>
            <p:nvPr/>
          </p:nvSpPr>
          <p:spPr>
            <a:xfrm>
              <a:off x="0" y="-47625"/>
              <a:ext cx="3750263" cy="2840530"/>
            </a:xfrm>
            <a:prstGeom prst="rect">
              <a:avLst/>
            </a:prstGeom>
          </p:spPr>
          <p:txBody>
            <a:bodyPr lIns="74260" tIns="74260" rIns="74260" bIns="74260" rtlCol="0" anchor="ctr"/>
            <a:lstStyle/>
            <a:p>
              <a:pPr algn="ctr">
                <a:lnSpc>
                  <a:spcPts val="1965"/>
                </a:lnSpc>
              </a:pPr>
              <a:endParaRPr sz="2631"/>
            </a:p>
          </p:txBody>
        </p:sp>
      </p:grpSp>
      <p:sp>
        <p:nvSpPr>
          <p:cNvPr id="5" name="Freeform 5"/>
          <p:cNvSpPr/>
          <p:nvPr/>
        </p:nvSpPr>
        <p:spPr>
          <a:xfrm>
            <a:off x="3936472" y="4413093"/>
            <a:ext cx="10422114" cy="5852417"/>
          </a:xfrm>
          <a:custGeom>
            <a:avLst/>
            <a:gdLst/>
            <a:ahLst/>
            <a:cxnLst/>
            <a:rect l="l" t="t" r="r" b="b"/>
            <a:pathLst>
              <a:path w="7129617" h="4003554">
                <a:moveTo>
                  <a:pt x="0" y="0"/>
                </a:moveTo>
                <a:lnTo>
                  <a:pt x="7129618" y="0"/>
                </a:lnTo>
                <a:lnTo>
                  <a:pt x="7129618" y="4003554"/>
                </a:lnTo>
                <a:lnTo>
                  <a:pt x="0" y="4003554"/>
                </a:lnTo>
                <a:lnTo>
                  <a:pt x="0" y="0"/>
                </a:lnTo>
                <a:close/>
              </a:path>
            </a:pathLst>
          </a:custGeom>
          <a:blipFill>
            <a:blip r:embed="rId2"/>
            <a:stretch>
              <a:fillRect/>
            </a:stretch>
          </a:blipFill>
        </p:spPr>
        <p:txBody>
          <a:bodyPr/>
          <a:lstStyle/>
          <a:p>
            <a:endParaRPr lang="fr-CH" sz="2631"/>
          </a:p>
        </p:txBody>
      </p:sp>
      <p:sp>
        <p:nvSpPr>
          <p:cNvPr id="6" name="Freeform 6"/>
          <p:cNvSpPr/>
          <p:nvPr/>
        </p:nvSpPr>
        <p:spPr>
          <a:xfrm>
            <a:off x="1157514" y="2141406"/>
            <a:ext cx="4747595" cy="4026419"/>
          </a:xfrm>
          <a:custGeom>
            <a:avLst/>
            <a:gdLst/>
            <a:ahLst/>
            <a:cxnLst/>
            <a:rect l="l" t="t" r="r" b="b"/>
            <a:pathLst>
              <a:path w="3247761" h="2754415">
                <a:moveTo>
                  <a:pt x="0" y="0"/>
                </a:moveTo>
                <a:lnTo>
                  <a:pt x="3247761" y="0"/>
                </a:lnTo>
                <a:lnTo>
                  <a:pt x="3247761" y="2754415"/>
                </a:lnTo>
                <a:lnTo>
                  <a:pt x="0" y="2754415"/>
                </a:lnTo>
                <a:lnTo>
                  <a:pt x="0" y="0"/>
                </a:lnTo>
                <a:close/>
              </a:path>
            </a:pathLst>
          </a:custGeom>
          <a:blipFill>
            <a:blip r:embed="rId3"/>
            <a:stretch>
              <a:fillRect r="-82136" b="-17849"/>
            </a:stretch>
          </a:blipFill>
        </p:spPr>
        <p:txBody>
          <a:bodyPr/>
          <a:lstStyle/>
          <a:p>
            <a:endParaRPr lang="fr-CH" sz="2631"/>
          </a:p>
        </p:txBody>
      </p:sp>
      <p:grpSp>
        <p:nvGrpSpPr>
          <p:cNvPr id="7" name="Group 7"/>
          <p:cNvGrpSpPr>
            <a:grpSpLocks noChangeAspect="1"/>
          </p:cNvGrpSpPr>
          <p:nvPr/>
        </p:nvGrpSpPr>
        <p:grpSpPr>
          <a:xfrm>
            <a:off x="1011858" y="9139912"/>
            <a:ext cx="982798" cy="968296"/>
            <a:chOff x="0" y="0"/>
            <a:chExt cx="1662836" cy="1638300"/>
          </a:xfrm>
        </p:grpSpPr>
        <p:sp>
          <p:nvSpPr>
            <p:cNvPr id="8" name="Freeform 8"/>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4"/>
              <a:stretch>
                <a:fillRect l="-51" r="-1"/>
              </a:stretch>
            </a:blipFill>
          </p:spPr>
          <p:txBody>
            <a:bodyPr/>
            <a:lstStyle/>
            <a:p>
              <a:endParaRPr lang="fr-CH" sz="2631"/>
            </a:p>
          </p:txBody>
        </p:sp>
      </p:grpSp>
      <p:sp>
        <p:nvSpPr>
          <p:cNvPr id="9" name="TextBox 9"/>
          <p:cNvSpPr txBox="1"/>
          <p:nvPr/>
        </p:nvSpPr>
        <p:spPr>
          <a:xfrm>
            <a:off x="1157514" y="636897"/>
            <a:ext cx="13201072" cy="769634"/>
          </a:xfrm>
          <a:prstGeom prst="rect">
            <a:avLst/>
          </a:prstGeom>
        </p:spPr>
        <p:txBody>
          <a:bodyPr wrap="square" lIns="0" tIns="0" rIns="0" bIns="0" rtlCol="0" anchor="t">
            <a:spAutoFit/>
          </a:bodyPr>
          <a:lstStyle/>
          <a:p>
            <a:pPr algn="ctr">
              <a:lnSpc>
                <a:spcPts val="6413"/>
              </a:lnSpc>
            </a:pPr>
            <a:r>
              <a:rPr lang="en-US" sz="4581" dirty="0">
                <a:solidFill>
                  <a:srgbClr val="E9511C"/>
                </a:solidFill>
                <a:latin typeface="Anton"/>
              </a:rPr>
              <a:t>Cas de succès: Chauffeurs de Transport Public (Route 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407907" y="1336675"/>
            <a:ext cx="5279866" cy="8020050"/>
          </a:xfrm>
          <a:custGeom>
            <a:avLst/>
            <a:gdLst/>
            <a:ahLst/>
            <a:cxnLst/>
            <a:rect l="l" t="t" r="r" b="b"/>
            <a:pathLst>
              <a:path w="3611880" h="5486400">
                <a:moveTo>
                  <a:pt x="0" y="0"/>
                </a:moveTo>
                <a:lnTo>
                  <a:pt x="3611880" y="0"/>
                </a:lnTo>
                <a:lnTo>
                  <a:pt x="3611880" y="5486400"/>
                </a:lnTo>
                <a:lnTo>
                  <a:pt x="0" y="5486400"/>
                </a:lnTo>
                <a:lnTo>
                  <a:pt x="0" y="0"/>
                </a:lnTo>
                <a:close/>
              </a:path>
            </a:pathLst>
          </a:custGeom>
          <a:blipFill>
            <a:blip r:embed="rId2"/>
            <a:stretch>
              <a:fillRect t="-16351" b="-30037"/>
            </a:stretch>
          </a:blipFill>
        </p:spPr>
        <p:txBody>
          <a:bodyPr/>
          <a:lstStyle/>
          <a:p>
            <a:endParaRPr lang="fr-CH" sz="2631"/>
          </a:p>
        </p:txBody>
      </p:sp>
      <p:sp>
        <p:nvSpPr>
          <p:cNvPr id="3" name="Freeform 3"/>
          <p:cNvSpPr/>
          <p:nvPr/>
        </p:nvSpPr>
        <p:spPr>
          <a:xfrm>
            <a:off x="433917" y="9012777"/>
            <a:ext cx="14257273" cy="341595"/>
          </a:xfrm>
          <a:custGeom>
            <a:avLst/>
            <a:gdLst/>
            <a:ahLst/>
            <a:cxnLst/>
            <a:rect l="l" t="t" r="r" b="b"/>
            <a:pathLst>
              <a:path w="9753194" h="233680">
                <a:moveTo>
                  <a:pt x="0" y="0"/>
                </a:moveTo>
                <a:lnTo>
                  <a:pt x="9753194" y="0"/>
                </a:lnTo>
                <a:lnTo>
                  <a:pt x="9753194" y="233680"/>
                </a:lnTo>
                <a:lnTo>
                  <a:pt x="0" y="233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sz="2631"/>
          </a:p>
        </p:txBody>
      </p:sp>
      <p:sp>
        <p:nvSpPr>
          <p:cNvPr id="4" name="Freeform 4"/>
          <p:cNvSpPr/>
          <p:nvPr/>
        </p:nvSpPr>
        <p:spPr>
          <a:xfrm>
            <a:off x="801546" y="5840499"/>
            <a:ext cx="2583274" cy="1299055"/>
          </a:xfrm>
          <a:custGeom>
            <a:avLst/>
            <a:gdLst/>
            <a:ahLst/>
            <a:cxnLst/>
            <a:rect l="l" t="t" r="r" b="b"/>
            <a:pathLst>
              <a:path w="1767180" h="888665">
                <a:moveTo>
                  <a:pt x="0" y="0"/>
                </a:moveTo>
                <a:lnTo>
                  <a:pt x="1767180" y="0"/>
                </a:lnTo>
                <a:lnTo>
                  <a:pt x="1767180" y="888664"/>
                </a:lnTo>
                <a:lnTo>
                  <a:pt x="0" y="888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H" sz="2631"/>
          </a:p>
        </p:txBody>
      </p:sp>
      <p:sp>
        <p:nvSpPr>
          <p:cNvPr id="5" name="Freeform 5"/>
          <p:cNvSpPr/>
          <p:nvPr/>
        </p:nvSpPr>
        <p:spPr>
          <a:xfrm>
            <a:off x="802870" y="2180891"/>
            <a:ext cx="2533860" cy="1299055"/>
          </a:xfrm>
          <a:custGeom>
            <a:avLst/>
            <a:gdLst/>
            <a:ahLst/>
            <a:cxnLst/>
            <a:rect l="l" t="t" r="r" b="b"/>
            <a:pathLst>
              <a:path w="1733377" h="888665">
                <a:moveTo>
                  <a:pt x="0" y="0"/>
                </a:moveTo>
                <a:lnTo>
                  <a:pt x="1733377" y="0"/>
                </a:lnTo>
                <a:lnTo>
                  <a:pt x="1733377" y="888664"/>
                </a:lnTo>
                <a:lnTo>
                  <a:pt x="0" y="8886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H" sz="2631"/>
          </a:p>
        </p:txBody>
      </p:sp>
      <p:sp>
        <p:nvSpPr>
          <p:cNvPr id="6" name="Freeform 6"/>
          <p:cNvSpPr/>
          <p:nvPr/>
        </p:nvSpPr>
        <p:spPr>
          <a:xfrm>
            <a:off x="828020" y="3990303"/>
            <a:ext cx="2560735" cy="1299055"/>
          </a:xfrm>
          <a:custGeom>
            <a:avLst/>
            <a:gdLst/>
            <a:ahLst/>
            <a:cxnLst/>
            <a:rect l="l" t="t" r="r" b="b"/>
            <a:pathLst>
              <a:path w="1751762" h="888665">
                <a:moveTo>
                  <a:pt x="0" y="0"/>
                </a:moveTo>
                <a:lnTo>
                  <a:pt x="1751762" y="0"/>
                </a:lnTo>
                <a:lnTo>
                  <a:pt x="1751762" y="888664"/>
                </a:lnTo>
                <a:lnTo>
                  <a:pt x="0" y="8886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H" sz="2631"/>
          </a:p>
        </p:txBody>
      </p:sp>
      <p:sp>
        <p:nvSpPr>
          <p:cNvPr id="7" name="TextBox 7"/>
          <p:cNvSpPr txBox="1"/>
          <p:nvPr/>
        </p:nvSpPr>
        <p:spPr>
          <a:xfrm>
            <a:off x="1086749" y="985798"/>
            <a:ext cx="9141541" cy="709105"/>
          </a:xfrm>
          <a:prstGeom prst="rect">
            <a:avLst/>
          </a:prstGeom>
        </p:spPr>
        <p:txBody>
          <a:bodyPr lIns="0" tIns="0" rIns="0" bIns="0" rtlCol="0" anchor="t">
            <a:spAutoFit/>
          </a:bodyPr>
          <a:lstStyle/>
          <a:p>
            <a:pPr>
              <a:lnSpc>
                <a:spcPts val="5894"/>
              </a:lnSpc>
            </a:pPr>
            <a:r>
              <a:rPr lang="en-US" sz="4210" dirty="0">
                <a:solidFill>
                  <a:srgbClr val="1D1955"/>
                </a:solidFill>
                <a:latin typeface="Anton"/>
              </a:rPr>
              <a:t>Ateliers avec les chauffeurs : 2021-22</a:t>
            </a:r>
          </a:p>
        </p:txBody>
      </p:sp>
      <p:sp>
        <p:nvSpPr>
          <p:cNvPr id="8" name="TextBox 8"/>
          <p:cNvSpPr txBox="1"/>
          <p:nvPr/>
        </p:nvSpPr>
        <p:spPr>
          <a:xfrm>
            <a:off x="7238707" y="8981669"/>
            <a:ext cx="816861" cy="233334"/>
          </a:xfrm>
          <a:prstGeom prst="rect">
            <a:avLst/>
          </a:prstGeom>
        </p:spPr>
        <p:txBody>
          <a:bodyPr lIns="0" tIns="0" rIns="0" bIns="0" rtlCol="0" anchor="t">
            <a:spAutoFit/>
          </a:bodyPr>
          <a:lstStyle/>
          <a:p>
            <a:pPr>
              <a:lnSpc>
                <a:spcPts val="1965"/>
              </a:lnSpc>
            </a:pPr>
            <a:r>
              <a:rPr lang="en-US" sz="1403">
                <a:solidFill>
                  <a:srgbClr val="E9521E"/>
                </a:solidFill>
                <a:latin typeface="Arial Bold"/>
              </a:rPr>
              <a:t>Page 7</a:t>
            </a:r>
          </a:p>
        </p:txBody>
      </p:sp>
      <p:sp>
        <p:nvSpPr>
          <p:cNvPr id="9" name="TextBox 9"/>
          <p:cNvSpPr txBox="1"/>
          <p:nvPr/>
        </p:nvSpPr>
        <p:spPr>
          <a:xfrm>
            <a:off x="3817508" y="6067674"/>
            <a:ext cx="3955182" cy="846386"/>
          </a:xfrm>
          <a:prstGeom prst="rect">
            <a:avLst/>
          </a:prstGeom>
        </p:spPr>
        <p:txBody>
          <a:bodyPr wrap="square" lIns="0" tIns="0" rIns="0" bIns="0" rtlCol="0" anchor="t">
            <a:spAutoFit/>
          </a:bodyPr>
          <a:lstStyle/>
          <a:p>
            <a:pPr>
              <a:lnSpc>
                <a:spcPts val="3273"/>
              </a:lnSpc>
            </a:pPr>
            <a:r>
              <a:rPr lang="fr-FR" sz="2400" dirty="0">
                <a:solidFill>
                  <a:srgbClr val="1D1A55"/>
                </a:solidFill>
                <a:latin typeface="Open Sans"/>
              </a:rPr>
              <a:t>75 hommes, 62 femmes, 15 enfants</a:t>
            </a:r>
            <a:endParaRPr lang="en-US" sz="2400" dirty="0">
              <a:solidFill>
                <a:srgbClr val="1D1A55"/>
              </a:solidFill>
              <a:latin typeface="Open Sans"/>
            </a:endParaRPr>
          </a:p>
        </p:txBody>
      </p:sp>
      <p:sp>
        <p:nvSpPr>
          <p:cNvPr id="10" name="TextBox 10"/>
          <p:cNvSpPr txBox="1"/>
          <p:nvPr/>
        </p:nvSpPr>
        <p:spPr>
          <a:xfrm>
            <a:off x="3695353" y="2161023"/>
            <a:ext cx="5279867" cy="2937407"/>
          </a:xfrm>
          <a:prstGeom prst="rect">
            <a:avLst/>
          </a:prstGeom>
        </p:spPr>
        <p:txBody>
          <a:bodyPr wrap="square" lIns="0" tIns="0" rIns="0" bIns="0" rtlCol="0" anchor="t">
            <a:spAutoFit/>
          </a:bodyPr>
          <a:lstStyle/>
          <a:p>
            <a:pPr>
              <a:lnSpc>
                <a:spcPts val="3273"/>
              </a:lnSpc>
            </a:pPr>
            <a:r>
              <a:rPr lang="fr-FR" sz="2400" dirty="0">
                <a:solidFill>
                  <a:srgbClr val="1D1A55"/>
                </a:solidFill>
                <a:latin typeface="Open Sans"/>
              </a:rPr>
              <a:t>Formation sur les pratiques et relations non violentes au travail, avec les amis et en famille</a:t>
            </a:r>
          </a:p>
          <a:p>
            <a:pPr>
              <a:lnSpc>
                <a:spcPts val="3273"/>
              </a:lnSpc>
            </a:pPr>
            <a:endParaRPr lang="fr-FR" sz="2400" dirty="0">
              <a:solidFill>
                <a:srgbClr val="1D1A55"/>
              </a:solidFill>
              <a:latin typeface="Open Sans"/>
            </a:endParaRPr>
          </a:p>
          <a:p>
            <a:pPr>
              <a:lnSpc>
                <a:spcPts val="3273"/>
              </a:lnSpc>
            </a:pPr>
            <a:endParaRPr lang="en-US" sz="700" dirty="0">
              <a:solidFill>
                <a:srgbClr val="1D1A55"/>
              </a:solidFill>
              <a:latin typeface="Open Sans"/>
            </a:endParaRPr>
          </a:p>
          <a:p>
            <a:pPr>
              <a:lnSpc>
                <a:spcPts val="3273"/>
              </a:lnSpc>
            </a:pPr>
            <a:r>
              <a:rPr lang="fr-FR" sz="2400" dirty="0">
                <a:solidFill>
                  <a:srgbClr val="1D1A55"/>
                </a:solidFill>
                <a:latin typeface="Open Sans"/>
              </a:rPr>
              <a:t>3 sessions de 4 heures chacune et une rencontre familiale</a:t>
            </a:r>
            <a:endParaRPr lang="en-US" sz="2400" dirty="0">
              <a:solidFill>
                <a:srgbClr val="1D1A55"/>
              </a:solidFill>
              <a:latin typeface="Open Sans"/>
            </a:endParaRPr>
          </a:p>
        </p:txBody>
      </p:sp>
      <p:sp>
        <p:nvSpPr>
          <p:cNvPr id="11" name="TextBox 11"/>
          <p:cNvSpPr txBox="1"/>
          <p:nvPr/>
        </p:nvSpPr>
        <p:spPr>
          <a:xfrm>
            <a:off x="560308" y="2305593"/>
            <a:ext cx="3114062" cy="4597990"/>
          </a:xfrm>
          <a:prstGeom prst="rect">
            <a:avLst/>
          </a:prstGeom>
        </p:spPr>
        <p:txBody>
          <a:bodyPr lIns="0" tIns="0" rIns="0" bIns="0" rtlCol="0" anchor="t">
            <a:spAutoFit/>
          </a:bodyPr>
          <a:lstStyle/>
          <a:p>
            <a:pPr algn="ctr">
              <a:lnSpc>
                <a:spcPts val="5698"/>
              </a:lnSpc>
            </a:pPr>
            <a:r>
              <a:rPr lang="en-US" sz="3352" spc="143" dirty="0" err="1">
                <a:solidFill>
                  <a:srgbClr val="0065BD"/>
                </a:solidFill>
                <a:latin typeface="Anton"/>
              </a:rPr>
              <a:t>Sujets</a:t>
            </a:r>
            <a:r>
              <a:rPr lang="en-US" sz="3352" spc="143" dirty="0">
                <a:solidFill>
                  <a:srgbClr val="0065BD"/>
                </a:solidFill>
                <a:latin typeface="Anton"/>
              </a:rPr>
              <a:t> </a:t>
            </a:r>
          </a:p>
          <a:p>
            <a:pPr algn="ctr">
              <a:lnSpc>
                <a:spcPts val="4358"/>
              </a:lnSpc>
            </a:pPr>
            <a:endParaRPr lang="en-US" sz="3352" spc="143" dirty="0">
              <a:solidFill>
                <a:srgbClr val="0065BD"/>
              </a:solidFill>
              <a:latin typeface="Anton"/>
            </a:endParaRPr>
          </a:p>
          <a:p>
            <a:pPr algn="ctr">
              <a:lnSpc>
                <a:spcPts val="4358"/>
              </a:lnSpc>
            </a:pPr>
            <a:endParaRPr lang="en-US" sz="3352" spc="143" dirty="0">
              <a:solidFill>
                <a:srgbClr val="0065BD"/>
              </a:solidFill>
              <a:latin typeface="Anton"/>
            </a:endParaRPr>
          </a:p>
          <a:p>
            <a:pPr algn="ctr">
              <a:lnSpc>
                <a:spcPts val="4358"/>
              </a:lnSpc>
            </a:pPr>
            <a:r>
              <a:rPr lang="en-US" sz="3352" spc="143" dirty="0">
                <a:solidFill>
                  <a:srgbClr val="0065BD"/>
                </a:solidFill>
                <a:latin typeface="Anton"/>
              </a:rPr>
              <a:t>Durée </a:t>
            </a:r>
          </a:p>
          <a:p>
            <a:pPr algn="ctr">
              <a:lnSpc>
                <a:spcPts val="5061"/>
              </a:lnSpc>
            </a:pPr>
            <a:endParaRPr lang="en-US" sz="3352" spc="143" dirty="0">
              <a:solidFill>
                <a:srgbClr val="0065BD"/>
              </a:solidFill>
              <a:latin typeface="Anton"/>
            </a:endParaRPr>
          </a:p>
          <a:p>
            <a:pPr algn="ctr">
              <a:lnSpc>
                <a:spcPts val="4960"/>
              </a:lnSpc>
            </a:pPr>
            <a:endParaRPr lang="en-US" sz="3352" spc="143" dirty="0">
              <a:solidFill>
                <a:srgbClr val="0065BD"/>
              </a:solidFill>
              <a:latin typeface="Anton"/>
            </a:endParaRPr>
          </a:p>
          <a:p>
            <a:pPr algn="ctr">
              <a:lnSpc>
                <a:spcPts val="4960"/>
              </a:lnSpc>
            </a:pPr>
            <a:r>
              <a:rPr lang="en-US" sz="3352" spc="143" dirty="0">
                <a:solidFill>
                  <a:srgbClr val="0065BD"/>
                </a:solidFill>
                <a:latin typeface="Anton"/>
              </a:rPr>
              <a:t>Participants</a:t>
            </a:r>
          </a:p>
          <a:p>
            <a:pPr>
              <a:lnSpc>
                <a:spcPts val="1308"/>
              </a:lnSpc>
            </a:pPr>
            <a:endParaRPr lang="en-US" sz="3352" spc="143" dirty="0">
              <a:solidFill>
                <a:srgbClr val="0065BD"/>
              </a:solidFill>
              <a:latin typeface="Anton"/>
            </a:endParaRPr>
          </a:p>
        </p:txBody>
      </p:sp>
      <p:grpSp>
        <p:nvGrpSpPr>
          <p:cNvPr id="12" name="Group 12"/>
          <p:cNvGrpSpPr>
            <a:grpSpLocks noChangeAspect="1"/>
          </p:cNvGrpSpPr>
          <p:nvPr/>
        </p:nvGrpSpPr>
        <p:grpSpPr>
          <a:xfrm>
            <a:off x="13375789" y="1579549"/>
            <a:ext cx="982839" cy="968337"/>
            <a:chOff x="0" y="0"/>
            <a:chExt cx="1662836" cy="1638300"/>
          </a:xfrm>
        </p:grpSpPr>
        <p:sp>
          <p:nvSpPr>
            <p:cNvPr id="13" name="Freeform 13"/>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11"/>
              <a:stretch>
                <a:fillRect l="-51" r="-1"/>
              </a:stretch>
            </a:blipFill>
          </p:spPr>
          <p:txBody>
            <a:bodyPr/>
            <a:lstStyle/>
            <a:p>
              <a:endParaRPr lang="fr-CH" sz="2631"/>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3917" y="9012777"/>
            <a:ext cx="14257273" cy="341595"/>
          </a:xfrm>
          <a:custGeom>
            <a:avLst/>
            <a:gdLst/>
            <a:ahLst/>
            <a:cxnLst/>
            <a:rect l="l" t="t" r="r" b="b"/>
            <a:pathLst>
              <a:path w="9753194" h="233680">
                <a:moveTo>
                  <a:pt x="0" y="0"/>
                </a:moveTo>
                <a:lnTo>
                  <a:pt x="9753194" y="0"/>
                </a:lnTo>
                <a:lnTo>
                  <a:pt x="9753194" y="233680"/>
                </a:lnTo>
                <a:lnTo>
                  <a:pt x="0" y="2336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H" sz="2631"/>
          </a:p>
        </p:txBody>
      </p:sp>
      <p:sp>
        <p:nvSpPr>
          <p:cNvPr id="3" name="Freeform 3"/>
          <p:cNvSpPr/>
          <p:nvPr/>
        </p:nvSpPr>
        <p:spPr>
          <a:xfrm>
            <a:off x="1235922" y="4242050"/>
            <a:ext cx="7232897" cy="3779820"/>
          </a:xfrm>
          <a:custGeom>
            <a:avLst/>
            <a:gdLst/>
            <a:ahLst/>
            <a:cxnLst/>
            <a:rect l="l" t="t" r="r" b="b"/>
            <a:pathLst>
              <a:path w="4947920" h="2585720">
                <a:moveTo>
                  <a:pt x="0" y="0"/>
                </a:moveTo>
                <a:lnTo>
                  <a:pt x="4947920" y="0"/>
                </a:lnTo>
                <a:lnTo>
                  <a:pt x="4947920" y="2585720"/>
                </a:lnTo>
                <a:lnTo>
                  <a:pt x="0" y="2585720"/>
                </a:lnTo>
                <a:lnTo>
                  <a:pt x="0" y="0"/>
                </a:lnTo>
                <a:close/>
              </a:path>
            </a:pathLst>
          </a:custGeom>
          <a:blipFill>
            <a:blip r:embed="rId4"/>
            <a:stretch>
              <a:fillRect l="-16589" t="-2263" r="-7435" b="-4416"/>
            </a:stretch>
          </a:blipFill>
        </p:spPr>
        <p:txBody>
          <a:bodyPr/>
          <a:lstStyle/>
          <a:p>
            <a:endParaRPr lang="fr-CH" sz="2631"/>
          </a:p>
        </p:txBody>
      </p:sp>
      <p:grpSp>
        <p:nvGrpSpPr>
          <p:cNvPr id="4" name="Group 4"/>
          <p:cNvGrpSpPr/>
          <p:nvPr/>
        </p:nvGrpSpPr>
        <p:grpSpPr>
          <a:xfrm>
            <a:off x="1165196" y="1428065"/>
            <a:ext cx="13126875" cy="1425763"/>
            <a:chOff x="0" y="0"/>
            <a:chExt cx="3325891" cy="361238"/>
          </a:xfrm>
        </p:grpSpPr>
        <p:sp>
          <p:nvSpPr>
            <p:cNvPr id="5" name="Freeform 5"/>
            <p:cNvSpPr/>
            <p:nvPr/>
          </p:nvSpPr>
          <p:spPr>
            <a:xfrm>
              <a:off x="0" y="0"/>
              <a:ext cx="3325891" cy="361238"/>
            </a:xfrm>
            <a:custGeom>
              <a:avLst/>
              <a:gdLst/>
              <a:ahLst/>
              <a:cxnLst/>
              <a:rect l="l" t="t" r="r" b="b"/>
              <a:pathLst>
                <a:path w="3325891" h="361238">
                  <a:moveTo>
                    <a:pt x="31037" y="0"/>
                  </a:moveTo>
                  <a:lnTo>
                    <a:pt x="3294854" y="0"/>
                  </a:lnTo>
                  <a:cubicBezTo>
                    <a:pt x="3311995" y="0"/>
                    <a:pt x="3325891" y="13896"/>
                    <a:pt x="3325891" y="31037"/>
                  </a:cubicBezTo>
                  <a:lnTo>
                    <a:pt x="3325891" y="330201"/>
                  </a:lnTo>
                  <a:cubicBezTo>
                    <a:pt x="3325891" y="347343"/>
                    <a:pt x="3311995" y="361238"/>
                    <a:pt x="3294854" y="361238"/>
                  </a:cubicBezTo>
                  <a:lnTo>
                    <a:pt x="31037" y="361238"/>
                  </a:lnTo>
                  <a:cubicBezTo>
                    <a:pt x="22805" y="361238"/>
                    <a:pt x="14911" y="357968"/>
                    <a:pt x="9091" y="352148"/>
                  </a:cubicBezTo>
                  <a:cubicBezTo>
                    <a:pt x="3270" y="346327"/>
                    <a:pt x="0" y="338433"/>
                    <a:pt x="0" y="330201"/>
                  </a:cubicBezTo>
                  <a:lnTo>
                    <a:pt x="0" y="31037"/>
                  </a:lnTo>
                  <a:cubicBezTo>
                    <a:pt x="0" y="13896"/>
                    <a:pt x="13896" y="0"/>
                    <a:pt x="31037" y="0"/>
                  </a:cubicBezTo>
                  <a:close/>
                </a:path>
              </a:pathLst>
            </a:custGeom>
            <a:solidFill>
              <a:srgbClr val="0065BD"/>
            </a:solidFill>
          </p:spPr>
          <p:txBody>
            <a:bodyPr/>
            <a:lstStyle/>
            <a:p>
              <a:endParaRPr lang="fr-CH" sz="2631"/>
            </a:p>
          </p:txBody>
        </p:sp>
        <p:sp>
          <p:nvSpPr>
            <p:cNvPr id="6" name="TextBox 6"/>
            <p:cNvSpPr txBox="1"/>
            <p:nvPr/>
          </p:nvSpPr>
          <p:spPr>
            <a:xfrm>
              <a:off x="0" y="-104775"/>
              <a:ext cx="3325891" cy="466013"/>
            </a:xfrm>
            <a:prstGeom prst="rect">
              <a:avLst/>
            </a:prstGeom>
          </p:spPr>
          <p:txBody>
            <a:bodyPr lIns="74260" tIns="74260" rIns="74260" bIns="74260" rtlCol="0" anchor="ctr"/>
            <a:lstStyle/>
            <a:p>
              <a:pPr algn="ctr">
                <a:lnSpc>
                  <a:spcPts val="5033"/>
                </a:lnSpc>
              </a:pPr>
              <a:r>
                <a:rPr lang="en-US" sz="3595" dirty="0">
                  <a:solidFill>
                    <a:srgbClr val="FFFFFF"/>
                  </a:solidFill>
                  <a:latin typeface="Arial Bold"/>
                </a:rPr>
                <a:t>4 </a:t>
              </a:r>
              <a:r>
                <a:rPr lang="en-US" sz="3595" dirty="0" err="1">
                  <a:solidFill>
                    <a:srgbClr val="FFFFFF"/>
                  </a:solidFill>
                  <a:latin typeface="Arial Bold"/>
                </a:rPr>
                <a:t>approches</a:t>
              </a:r>
              <a:endParaRPr lang="en-US" sz="3595" dirty="0">
                <a:solidFill>
                  <a:srgbClr val="FFFFFF"/>
                </a:solidFill>
                <a:latin typeface="Arial Bold"/>
              </a:endParaRPr>
            </a:p>
          </p:txBody>
        </p:sp>
      </p:grpSp>
      <p:grpSp>
        <p:nvGrpSpPr>
          <p:cNvPr id="7" name="Group 7"/>
          <p:cNvGrpSpPr>
            <a:grpSpLocks noChangeAspect="1"/>
          </p:cNvGrpSpPr>
          <p:nvPr/>
        </p:nvGrpSpPr>
        <p:grpSpPr>
          <a:xfrm>
            <a:off x="13309247" y="418836"/>
            <a:ext cx="982839" cy="968337"/>
            <a:chOff x="0" y="0"/>
            <a:chExt cx="1662836" cy="1638300"/>
          </a:xfrm>
        </p:grpSpPr>
        <p:sp>
          <p:nvSpPr>
            <p:cNvPr id="8" name="Freeform 8"/>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5"/>
              <a:stretch>
                <a:fillRect l="-51" r="-1"/>
              </a:stretch>
            </a:blipFill>
          </p:spPr>
          <p:txBody>
            <a:bodyPr/>
            <a:lstStyle/>
            <a:p>
              <a:endParaRPr lang="fr-CH" sz="2631"/>
            </a:p>
          </p:txBody>
        </p:sp>
      </p:grpSp>
      <p:grpSp>
        <p:nvGrpSpPr>
          <p:cNvPr id="9" name="Group 9"/>
          <p:cNvGrpSpPr/>
          <p:nvPr/>
        </p:nvGrpSpPr>
        <p:grpSpPr>
          <a:xfrm>
            <a:off x="1235922" y="2734740"/>
            <a:ext cx="2091831" cy="1190454"/>
            <a:chOff x="0" y="0"/>
            <a:chExt cx="529997" cy="301619"/>
          </a:xfrm>
        </p:grpSpPr>
        <p:sp>
          <p:nvSpPr>
            <p:cNvPr id="10" name="Freeform 10"/>
            <p:cNvSpPr/>
            <p:nvPr/>
          </p:nvSpPr>
          <p:spPr>
            <a:xfrm>
              <a:off x="0" y="0"/>
              <a:ext cx="529997" cy="301619"/>
            </a:xfrm>
            <a:custGeom>
              <a:avLst/>
              <a:gdLst/>
              <a:ahLst/>
              <a:cxnLst/>
              <a:rect l="l" t="t" r="r" b="b"/>
              <a:pathLst>
                <a:path w="529997" h="301619">
                  <a:moveTo>
                    <a:pt x="0" y="0"/>
                  </a:moveTo>
                  <a:lnTo>
                    <a:pt x="529997" y="0"/>
                  </a:lnTo>
                  <a:lnTo>
                    <a:pt x="529997" y="301619"/>
                  </a:lnTo>
                  <a:lnTo>
                    <a:pt x="0" y="301619"/>
                  </a:lnTo>
                  <a:close/>
                </a:path>
              </a:pathLst>
            </a:custGeom>
            <a:solidFill>
              <a:srgbClr val="BDDFEC"/>
            </a:solidFill>
          </p:spPr>
          <p:txBody>
            <a:bodyPr/>
            <a:lstStyle/>
            <a:p>
              <a:endParaRPr lang="fr-CH" sz="2631"/>
            </a:p>
          </p:txBody>
        </p:sp>
        <p:sp>
          <p:nvSpPr>
            <p:cNvPr id="11" name="TextBox 11"/>
            <p:cNvSpPr txBox="1"/>
            <p:nvPr/>
          </p:nvSpPr>
          <p:spPr>
            <a:xfrm>
              <a:off x="0" y="-47625"/>
              <a:ext cx="529997" cy="349244"/>
            </a:xfrm>
            <a:prstGeom prst="rect">
              <a:avLst/>
            </a:prstGeom>
          </p:spPr>
          <p:txBody>
            <a:bodyPr lIns="74260" tIns="74260" rIns="74260" bIns="74260" rtlCol="0" anchor="ctr"/>
            <a:lstStyle/>
            <a:p>
              <a:pPr algn="ctr">
                <a:lnSpc>
                  <a:spcPts val="1965"/>
                </a:lnSpc>
              </a:pPr>
              <a:endParaRPr sz="2631"/>
            </a:p>
          </p:txBody>
        </p:sp>
      </p:grpSp>
      <p:grpSp>
        <p:nvGrpSpPr>
          <p:cNvPr id="12" name="Group 12"/>
          <p:cNvGrpSpPr/>
          <p:nvPr/>
        </p:nvGrpSpPr>
        <p:grpSpPr>
          <a:xfrm>
            <a:off x="3677647" y="2734740"/>
            <a:ext cx="3208020" cy="1190454"/>
            <a:chOff x="0" y="0"/>
            <a:chExt cx="812800" cy="301619"/>
          </a:xfrm>
        </p:grpSpPr>
        <p:sp>
          <p:nvSpPr>
            <p:cNvPr id="13" name="Freeform 13"/>
            <p:cNvSpPr/>
            <p:nvPr/>
          </p:nvSpPr>
          <p:spPr>
            <a:xfrm>
              <a:off x="0" y="0"/>
              <a:ext cx="812800" cy="301619"/>
            </a:xfrm>
            <a:custGeom>
              <a:avLst/>
              <a:gdLst/>
              <a:ahLst/>
              <a:cxnLst/>
              <a:rect l="l" t="t" r="r" b="b"/>
              <a:pathLst>
                <a:path w="812800" h="301619">
                  <a:moveTo>
                    <a:pt x="0" y="0"/>
                  </a:moveTo>
                  <a:lnTo>
                    <a:pt x="812800" y="0"/>
                  </a:lnTo>
                  <a:lnTo>
                    <a:pt x="812800" y="301619"/>
                  </a:lnTo>
                  <a:lnTo>
                    <a:pt x="0" y="301619"/>
                  </a:lnTo>
                  <a:close/>
                </a:path>
              </a:pathLst>
            </a:custGeom>
            <a:solidFill>
              <a:srgbClr val="FEE003"/>
            </a:solidFill>
          </p:spPr>
          <p:txBody>
            <a:bodyPr/>
            <a:lstStyle/>
            <a:p>
              <a:endParaRPr lang="fr-CH" sz="2631"/>
            </a:p>
          </p:txBody>
        </p:sp>
        <p:sp>
          <p:nvSpPr>
            <p:cNvPr id="14" name="TextBox 14"/>
            <p:cNvSpPr txBox="1"/>
            <p:nvPr/>
          </p:nvSpPr>
          <p:spPr>
            <a:xfrm>
              <a:off x="0" y="-47625"/>
              <a:ext cx="812800" cy="349244"/>
            </a:xfrm>
            <a:prstGeom prst="rect">
              <a:avLst/>
            </a:prstGeom>
          </p:spPr>
          <p:txBody>
            <a:bodyPr lIns="74260" tIns="74260" rIns="74260" bIns="74260" rtlCol="0" anchor="ctr"/>
            <a:lstStyle/>
            <a:p>
              <a:pPr algn="ctr">
                <a:lnSpc>
                  <a:spcPts val="1965"/>
                </a:lnSpc>
              </a:pPr>
              <a:endParaRPr sz="2631"/>
            </a:p>
          </p:txBody>
        </p:sp>
      </p:grpSp>
      <p:grpSp>
        <p:nvGrpSpPr>
          <p:cNvPr id="15" name="Group 15"/>
          <p:cNvGrpSpPr/>
          <p:nvPr/>
        </p:nvGrpSpPr>
        <p:grpSpPr>
          <a:xfrm>
            <a:off x="9809198" y="4251504"/>
            <a:ext cx="3991469" cy="399146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1955"/>
            </a:solidFill>
          </p:spPr>
          <p:txBody>
            <a:bodyPr/>
            <a:lstStyle/>
            <a:p>
              <a:endParaRPr lang="fr-CH" sz="2631"/>
            </a:p>
          </p:txBody>
        </p:sp>
        <p:sp>
          <p:nvSpPr>
            <p:cNvPr id="17" name="TextBox 17"/>
            <p:cNvSpPr txBox="1"/>
            <p:nvPr/>
          </p:nvSpPr>
          <p:spPr>
            <a:xfrm>
              <a:off x="76200" y="28575"/>
              <a:ext cx="660400" cy="708025"/>
            </a:xfrm>
            <a:prstGeom prst="rect">
              <a:avLst/>
            </a:prstGeom>
          </p:spPr>
          <p:txBody>
            <a:bodyPr lIns="74260" tIns="74260" rIns="74260" bIns="74260" rtlCol="0" anchor="ctr"/>
            <a:lstStyle/>
            <a:p>
              <a:pPr algn="ctr">
                <a:lnSpc>
                  <a:spcPts val="1965"/>
                </a:lnSpc>
              </a:pPr>
              <a:endParaRPr sz="2631"/>
            </a:p>
          </p:txBody>
        </p:sp>
      </p:grpSp>
      <p:sp>
        <p:nvSpPr>
          <p:cNvPr id="18" name="TextBox 18"/>
          <p:cNvSpPr txBox="1"/>
          <p:nvPr/>
        </p:nvSpPr>
        <p:spPr>
          <a:xfrm>
            <a:off x="5542161" y="403685"/>
            <a:ext cx="4929884" cy="709105"/>
          </a:xfrm>
          <a:prstGeom prst="rect">
            <a:avLst/>
          </a:prstGeom>
        </p:spPr>
        <p:txBody>
          <a:bodyPr lIns="0" tIns="0" rIns="0" bIns="0" rtlCol="0" anchor="t">
            <a:spAutoFit/>
          </a:bodyPr>
          <a:lstStyle/>
          <a:p>
            <a:pPr>
              <a:lnSpc>
                <a:spcPts val="5894"/>
              </a:lnSpc>
            </a:pPr>
            <a:r>
              <a:rPr lang="fr-CH" sz="4210" dirty="0">
                <a:solidFill>
                  <a:srgbClr val="1D1955"/>
                </a:solidFill>
                <a:latin typeface="Anton"/>
              </a:rPr>
              <a:t>Notre méthodologie</a:t>
            </a:r>
            <a:endParaRPr lang="en-US" sz="4210" dirty="0">
              <a:solidFill>
                <a:srgbClr val="1D1955"/>
              </a:solidFill>
              <a:latin typeface="Anton"/>
            </a:endParaRPr>
          </a:p>
        </p:txBody>
      </p:sp>
      <p:sp>
        <p:nvSpPr>
          <p:cNvPr id="19" name="TextBox 19"/>
          <p:cNvSpPr txBox="1"/>
          <p:nvPr/>
        </p:nvSpPr>
        <p:spPr>
          <a:xfrm>
            <a:off x="7241848" y="9025326"/>
            <a:ext cx="710490" cy="233334"/>
          </a:xfrm>
          <a:prstGeom prst="rect">
            <a:avLst/>
          </a:prstGeom>
        </p:spPr>
        <p:txBody>
          <a:bodyPr lIns="0" tIns="0" rIns="0" bIns="0" rtlCol="0" anchor="t">
            <a:spAutoFit/>
          </a:bodyPr>
          <a:lstStyle/>
          <a:p>
            <a:pPr>
              <a:lnSpc>
                <a:spcPts val="1965"/>
              </a:lnSpc>
            </a:pPr>
            <a:r>
              <a:rPr lang="en-US" sz="1403">
                <a:solidFill>
                  <a:srgbClr val="E9521E"/>
                </a:solidFill>
                <a:latin typeface="Arial Bold"/>
              </a:rPr>
              <a:t>Page 8</a:t>
            </a:r>
          </a:p>
        </p:txBody>
      </p:sp>
      <p:sp>
        <p:nvSpPr>
          <p:cNvPr id="20" name="TextBox 20"/>
          <p:cNvSpPr txBox="1"/>
          <p:nvPr/>
        </p:nvSpPr>
        <p:spPr>
          <a:xfrm>
            <a:off x="1311688" y="2761460"/>
            <a:ext cx="2016064" cy="993157"/>
          </a:xfrm>
          <a:prstGeom prst="rect">
            <a:avLst/>
          </a:prstGeom>
        </p:spPr>
        <p:txBody>
          <a:bodyPr lIns="0" tIns="0" rIns="0" bIns="0" rtlCol="0" anchor="t">
            <a:spAutoFit/>
          </a:bodyPr>
          <a:lstStyle/>
          <a:p>
            <a:pPr>
              <a:lnSpc>
                <a:spcPts val="4037"/>
              </a:lnSpc>
            </a:pPr>
            <a:r>
              <a:rPr lang="fr-CH" sz="2884" dirty="0">
                <a:solidFill>
                  <a:srgbClr val="1D1A55"/>
                </a:solidFill>
                <a:latin typeface="Open Sans Bold"/>
              </a:rPr>
              <a:t>Éducation populaire</a:t>
            </a:r>
            <a:endParaRPr lang="en-US" sz="2884" dirty="0">
              <a:solidFill>
                <a:srgbClr val="1D1A55"/>
              </a:solidFill>
              <a:latin typeface="Open Sans Bold"/>
            </a:endParaRPr>
          </a:p>
        </p:txBody>
      </p:sp>
      <p:sp>
        <p:nvSpPr>
          <p:cNvPr id="21" name="TextBox 21"/>
          <p:cNvSpPr txBox="1"/>
          <p:nvPr/>
        </p:nvSpPr>
        <p:spPr>
          <a:xfrm>
            <a:off x="3813881" y="2807644"/>
            <a:ext cx="2736380" cy="993157"/>
          </a:xfrm>
          <a:prstGeom prst="rect">
            <a:avLst/>
          </a:prstGeom>
        </p:spPr>
        <p:txBody>
          <a:bodyPr lIns="0" tIns="0" rIns="0" bIns="0" rtlCol="0" anchor="t">
            <a:spAutoFit/>
          </a:bodyPr>
          <a:lstStyle/>
          <a:p>
            <a:pPr algn="ctr">
              <a:lnSpc>
                <a:spcPts val="4037"/>
              </a:lnSpc>
            </a:pPr>
            <a:r>
              <a:rPr lang="fr-CH" sz="2884" dirty="0">
                <a:solidFill>
                  <a:srgbClr val="0065BD"/>
                </a:solidFill>
                <a:latin typeface="Open Sans Bold"/>
              </a:rPr>
              <a:t>Communauté de recherche</a:t>
            </a:r>
            <a:endParaRPr lang="en-US" sz="2884" dirty="0">
              <a:solidFill>
                <a:srgbClr val="0065BD"/>
              </a:solidFill>
              <a:latin typeface="Open Sans Bold"/>
            </a:endParaRPr>
          </a:p>
        </p:txBody>
      </p:sp>
      <p:grpSp>
        <p:nvGrpSpPr>
          <p:cNvPr id="22" name="Group 22"/>
          <p:cNvGrpSpPr/>
          <p:nvPr/>
        </p:nvGrpSpPr>
        <p:grpSpPr>
          <a:xfrm>
            <a:off x="7162519" y="2720520"/>
            <a:ext cx="3287874" cy="1190454"/>
            <a:chOff x="0" y="0"/>
            <a:chExt cx="833032" cy="301619"/>
          </a:xfrm>
        </p:grpSpPr>
        <p:sp>
          <p:nvSpPr>
            <p:cNvPr id="23" name="Freeform 23"/>
            <p:cNvSpPr/>
            <p:nvPr/>
          </p:nvSpPr>
          <p:spPr>
            <a:xfrm>
              <a:off x="0" y="0"/>
              <a:ext cx="833032" cy="301619"/>
            </a:xfrm>
            <a:custGeom>
              <a:avLst/>
              <a:gdLst/>
              <a:ahLst/>
              <a:cxnLst/>
              <a:rect l="l" t="t" r="r" b="b"/>
              <a:pathLst>
                <a:path w="833032" h="301619">
                  <a:moveTo>
                    <a:pt x="0" y="0"/>
                  </a:moveTo>
                  <a:lnTo>
                    <a:pt x="833032" y="0"/>
                  </a:lnTo>
                  <a:lnTo>
                    <a:pt x="833032" y="301619"/>
                  </a:lnTo>
                  <a:lnTo>
                    <a:pt x="0" y="301619"/>
                  </a:lnTo>
                  <a:close/>
                </a:path>
              </a:pathLst>
            </a:custGeom>
            <a:solidFill>
              <a:srgbClr val="00AF9C"/>
            </a:solidFill>
          </p:spPr>
          <p:txBody>
            <a:bodyPr/>
            <a:lstStyle/>
            <a:p>
              <a:endParaRPr lang="fr-CH" sz="2631"/>
            </a:p>
          </p:txBody>
        </p:sp>
        <p:sp>
          <p:nvSpPr>
            <p:cNvPr id="24" name="TextBox 24"/>
            <p:cNvSpPr txBox="1"/>
            <p:nvPr/>
          </p:nvSpPr>
          <p:spPr>
            <a:xfrm>
              <a:off x="0" y="-47625"/>
              <a:ext cx="833032" cy="349244"/>
            </a:xfrm>
            <a:prstGeom prst="rect">
              <a:avLst/>
            </a:prstGeom>
          </p:spPr>
          <p:txBody>
            <a:bodyPr lIns="74260" tIns="74260" rIns="74260" bIns="74260" rtlCol="0" anchor="ctr"/>
            <a:lstStyle/>
            <a:p>
              <a:pPr algn="ctr">
                <a:lnSpc>
                  <a:spcPts val="1965"/>
                </a:lnSpc>
              </a:pPr>
              <a:endParaRPr sz="2631"/>
            </a:p>
          </p:txBody>
        </p:sp>
      </p:grpSp>
      <p:sp>
        <p:nvSpPr>
          <p:cNvPr id="25" name="TextBox 25"/>
          <p:cNvSpPr txBox="1"/>
          <p:nvPr/>
        </p:nvSpPr>
        <p:spPr>
          <a:xfrm>
            <a:off x="7198061" y="2983608"/>
            <a:ext cx="3445524" cy="480196"/>
          </a:xfrm>
          <a:prstGeom prst="rect">
            <a:avLst/>
          </a:prstGeom>
        </p:spPr>
        <p:txBody>
          <a:bodyPr lIns="0" tIns="0" rIns="0" bIns="0" rtlCol="0" anchor="t">
            <a:spAutoFit/>
          </a:bodyPr>
          <a:lstStyle/>
          <a:p>
            <a:pPr>
              <a:lnSpc>
                <a:spcPts val="4037"/>
              </a:lnSpc>
            </a:pPr>
            <a:r>
              <a:rPr lang="fr-CH" sz="2884" dirty="0">
                <a:solidFill>
                  <a:srgbClr val="FFFFFF"/>
                </a:solidFill>
                <a:latin typeface="Open Sans Bold"/>
              </a:rPr>
              <a:t>Psychoéducation</a:t>
            </a:r>
            <a:endParaRPr lang="en-US" sz="2884" dirty="0">
              <a:solidFill>
                <a:srgbClr val="FFFFFF"/>
              </a:solidFill>
              <a:latin typeface="Open Sans Bold"/>
            </a:endParaRPr>
          </a:p>
        </p:txBody>
      </p:sp>
      <p:grpSp>
        <p:nvGrpSpPr>
          <p:cNvPr id="26" name="Group 26"/>
          <p:cNvGrpSpPr/>
          <p:nvPr/>
        </p:nvGrpSpPr>
        <p:grpSpPr>
          <a:xfrm>
            <a:off x="10747282" y="2697686"/>
            <a:ext cx="3445524" cy="1227508"/>
            <a:chOff x="0" y="0"/>
            <a:chExt cx="728465" cy="311008"/>
          </a:xfrm>
        </p:grpSpPr>
        <p:sp>
          <p:nvSpPr>
            <p:cNvPr id="27" name="Freeform 27"/>
            <p:cNvSpPr/>
            <p:nvPr/>
          </p:nvSpPr>
          <p:spPr>
            <a:xfrm>
              <a:off x="0" y="0"/>
              <a:ext cx="728465" cy="311008"/>
            </a:xfrm>
            <a:custGeom>
              <a:avLst/>
              <a:gdLst/>
              <a:ahLst/>
              <a:cxnLst/>
              <a:rect l="l" t="t" r="r" b="b"/>
              <a:pathLst>
                <a:path w="728465" h="311008">
                  <a:moveTo>
                    <a:pt x="0" y="0"/>
                  </a:moveTo>
                  <a:lnTo>
                    <a:pt x="728465" y="0"/>
                  </a:lnTo>
                  <a:lnTo>
                    <a:pt x="728465" y="311008"/>
                  </a:lnTo>
                  <a:lnTo>
                    <a:pt x="0" y="311008"/>
                  </a:lnTo>
                  <a:close/>
                </a:path>
              </a:pathLst>
            </a:custGeom>
            <a:solidFill>
              <a:srgbClr val="1D1A55"/>
            </a:solidFill>
          </p:spPr>
          <p:txBody>
            <a:bodyPr/>
            <a:lstStyle/>
            <a:p>
              <a:endParaRPr lang="fr-CH" sz="2631"/>
            </a:p>
          </p:txBody>
        </p:sp>
        <p:sp>
          <p:nvSpPr>
            <p:cNvPr id="28" name="TextBox 28"/>
            <p:cNvSpPr txBox="1"/>
            <p:nvPr/>
          </p:nvSpPr>
          <p:spPr>
            <a:xfrm>
              <a:off x="0" y="-47625"/>
              <a:ext cx="728465" cy="358633"/>
            </a:xfrm>
            <a:prstGeom prst="rect">
              <a:avLst/>
            </a:prstGeom>
          </p:spPr>
          <p:txBody>
            <a:bodyPr lIns="74260" tIns="74260" rIns="74260" bIns="74260" rtlCol="0" anchor="ctr"/>
            <a:lstStyle/>
            <a:p>
              <a:pPr algn="ctr">
                <a:lnSpc>
                  <a:spcPts val="1965"/>
                </a:lnSpc>
              </a:pPr>
              <a:endParaRPr sz="2631"/>
            </a:p>
          </p:txBody>
        </p:sp>
      </p:grpSp>
      <p:sp>
        <p:nvSpPr>
          <p:cNvPr id="29" name="TextBox 29"/>
          <p:cNvSpPr txBox="1"/>
          <p:nvPr/>
        </p:nvSpPr>
        <p:spPr>
          <a:xfrm>
            <a:off x="11341061" y="2819169"/>
            <a:ext cx="3109509" cy="993157"/>
          </a:xfrm>
          <a:prstGeom prst="rect">
            <a:avLst/>
          </a:prstGeom>
        </p:spPr>
        <p:txBody>
          <a:bodyPr wrap="square" lIns="0" tIns="0" rIns="0" bIns="0" rtlCol="0" anchor="t">
            <a:spAutoFit/>
          </a:bodyPr>
          <a:lstStyle/>
          <a:p>
            <a:pPr>
              <a:lnSpc>
                <a:spcPts val="4037"/>
              </a:lnSpc>
            </a:pPr>
            <a:r>
              <a:rPr lang="fr-CH" sz="2884" dirty="0">
                <a:solidFill>
                  <a:srgbClr val="FFFFFF"/>
                </a:solidFill>
                <a:latin typeface="Open Sans Bold"/>
              </a:rPr>
              <a:t>Pratiques narratives</a:t>
            </a:r>
            <a:endParaRPr lang="en-US" sz="2884" dirty="0">
              <a:solidFill>
                <a:srgbClr val="FFFFFF"/>
              </a:solidFill>
              <a:latin typeface="Open Sans Bold"/>
            </a:endParaRPr>
          </a:p>
        </p:txBody>
      </p:sp>
      <p:sp>
        <p:nvSpPr>
          <p:cNvPr id="30" name="TextBox 30"/>
          <p:cNvSpPr txBox="1"/>
          <p:nvPr/>
        </p:nvSpPr>
        <p:spPr>
          <a:xfrm>
            <a:off x="10846563" y="3772742"/>
            <a:ext cx="3445524" cy="281424"/>
          </a:xfrm>
          <a:prstGeom prst="rect">
            <a:avLst/>
          </a:prstGeom>
        </p:spPr>
        <p:txBody>
          <a:bodyPr lIns="0" tIns="0" rIns="0" bIns="0" rtlCol="0" anchor="t">
            <a:spAutoFit/>
          </a:bodyPr>
          <a:lstStyle/>
          <a:p>
            <a:pPr algn="ctr">
              <a:lnSpc>
                <a:spcPts val="1965"/>
              </a:lnSpc>
              <a:spcBef>
                <a:spcPct val="0"/>
              </a:spcBef>
            </a:pPr>
            <a:endParaRPr sz="2631"/>
          </a:p>
        </p:txBody>
      </p:sp>
      <p:sp>
        <p:nvSpPr>
          <p:cNvPr id="31" name="TextBox 31"/>
          <p:cNvSpPr txBox="1"/>
          <p:nvPr/>
        </p:nvSpPr>
        <p:spPr>
          <a:xfrm>
            <a:off x="10125501" y="5357190"/>
            <a:ext cx="3358861" cy="1619418"/>
          </a:xfrm>
          <a:prstGeom prst="rect">
            <a:avLst/>
          </a:prstGeom>
        </p:spPr>
        <p:txBody>
          <a:bodyPr lIns="0" tIns="0" rIns="0" bIns="0" rtlCol="0" anchor="t">
            <a:spAutoFit/>
          </a:bodyPr>
          <a:lstStyle/>
          <a:p>
            <a:pPr algn="ctr"/>
            <a:r>
              <a:rPr lang="fr-FR" sz="2631" dirty="0">
                <a:solidFill>
                  <a:srgbClr val="FFFFFF"/>
                </a:solidFill>
                <a:latin typeface="Open Sans Bold"/>
              </a:rPr>
              <a:t>Comment créer un environnement propice à l'apprentissage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9847" y="5229451"/>
            <a:ext cx="3318549" cy="3309075"/>
          </a:xfrm>
          <a:custGeom>
            <a:avLst/>
            <a:gdLst/>
            <a:ahLst/>
            <a:cxnLst/>
            <a:rect l="l" t="t" r="r" b="b"/>
            <a:pathLst>
              <a:path w="2270171" h="2263690">
                <a:moveTo>
                  <a:pt x="0" y="0"/>
                </a:moveTo>
                <a:lnTo>
                  <a:pt x="2270171" y="0"/>
                </a:lnTo>
                <a:lnTo>
                  <a:pt x="2270171" y="2263689"/>
                </a:lnTo>
                <a:lnTo>
                  <a:pt x="0" y="2263689"/>
                </a:lnTo>
                <a:lnTo>
                  <a:pt x="0" y="0"/>
                </a:lnTo>
                <a:close/>
              </a:path>
            </a:pathLst>
          </a:custGeom>
          <a:blipFill>
            <a:blip r:embed="rId2"/>
            <a:stretch>
              <a:fillRect t="-26197" b="-52394"/>
            </a:stretch>
          </a:blipFill>
        </p:spPr>
        <p:txBody>
          <a:bodyPr/>
          <a:lstStyle/>
          <a:p>
            <a:endParaRPr lang="fr-CH" sz="2631"/>
          </a:p>
        </p:txBody>
      </p:sp>
      <p:sp>
        <p:nvSpPr>
          <p:cNvPr id="3" name="Freeform 3"/>
          <p:cNvSpPr/>
          <p:nvPr/>
        </p:nvSpPr>
        <p:spPr>
          <a:xfrm>
            <a:off x="9422969" y="5937890"/>
            <a:ext cx="4955475" cy="2746190"/>
          </a:xfrm>
          <a:custGeom>
            <a:avLst/>
            <a:gdLst/>
            <a:ahLst/>
            <a:cxnLst/>
            <a:rect l="l" t="t" r="r" b="b"/>
            <a:pathLst>
              <a:path w="3537352" h="1878629">
                <a:moveTo>
                  <a:pt x="0" y="0"/>
                </a:moveTo>
                <a:lnTo>
                  <a:pt x="3537353" y="0"/>
                </a:lnTo>
                <a:lnTo>
                  <a:pt x="3537353" y="1878629"/>
                </a:lnTo>
                <a:lnTo>
                  <a:pt x="0" y="1878629"/>
                </a:lnTo>
                <a:lnTo>
                  <a:pt x="0" y="0"/>
                </a:lnTo>
                <a:close/>
              </a:path>
            </a:pathLst>
          </a:custGeom>
          <a:blipFill>
            <a:blip r:embed="rId3"/>
            <a:stretch>
              <a:fillRect t="-2957" b="-2957"/>
            </a:stretch>
          </a:blipFill>
        </p:spPr>
        <p:txBody>
          <a:bodyPr/>
          <a:lstStyle/>
          <a:p>
            <a:endParaRPr lang="fr-CH" sz="2631"/>
          </a:p>
        </p:txBody>
      </p:sp>
      <p:sp>
        <p:nvSpPr>
          <p:cNvPr id="4" name="Freeform 4"/>
          <p:cNvSpPr/>
          <p:nvPr/>
        </p:nvSpPr>
        <p:spPr>
          <a:xfrm>
            <a:off x="9422969" y="2208422"/>
            <a:ext cx="4955475" cy="3447281"/>
          </a:xfrm>
          <a:custGeom>
            <a:avLst/>
            <a:gdLst/>
            <a:ahLst/>
            <a:cxnLst/>
            <a:rect l="l" t="t" r="r" b="b"/>
            <a:pathLst>
              <a:path w="3537352" h="2358235">
                <a:moveTo>
                  <a:pt x="0" y="0"/>
                </a:moveTo>
                <a:lnTo>
                  <a:pt x="3537353" y="0"/>
                </a:lnTo>
                <a:lnTo>
                  <a:pt x="3537353" y="2358235"/>
                </a:lnTo>
                <a:lnTo>
                  <a:pt x="0" y="2358235"/>
                </a:lnTo>
                <a:lnTo>
                  <a:pt x="0" y="0"/>
                </a:lnTo>
                <a:close/>
              </a:path>
            </a:pathLst>
          </a:custGeom>
          <a:blipFill>
            <a:blip r:embed="rId4"/>
            <a:stretch>
              <a:fillRect/>
            </a:stretch>
          </a:blipFill>
        </p:spPr>
        <p:txBody>
          <a:bodyPr/>
          <a:lstStyle/>
          <a:p>
            <a:endParaRPr lang="fr-CH" sz="2631"/>
          </a:p>
        </p:txBody>
      </p:sp>
      <p:grpSp>
        <p:nvGrpSpPr>
          <p:cNvPr id="5" name="Group 5"/>
          <p:cNvGrpSpPr/>
          <p:nvPr/>
        </p:nvGrpSpPr>
        <p:grpSpPr>
          <a:xfrm>
            <a:off x="669846" y="1968286"/>
            <a:ext cx="6533594" cy="2846058"/>
            <a:chOff x="0" y="0"/>
            <a:chExt cx="2005910" cy="880332"/>
          </a:xfrm>
        </p:grpSpPr>
        <p:sp>
          <p:nvSpPr>
            <p:cNvPr id="6" name="Freeform 6"/>
            <p:cNvSpPr/>
            <p:nvPr/>
          </p:nvSpPr>
          <p:spPr>
            <a:xfrm>
              <a:off x="0" y="0"/>
              <a:ext cx="2005910" cy="880332"/>
            </a:xfrm>
            <a:custGeom>
              <a:avLst/>
              <a:gdLst/>
              <a:ahLst/>
              <a:cxnLst/>
              <a:rect l="l" t="t" r="r" b="b"/>
              <a:pathLst>
                <a:path w="2005910" h="880332">
                  <a:moveTo>
                    <a:pt x="0" y="0"/>
                  </a:moveTo>
                  <a:lnTo>
                    <a:pt x="2005910" y="0"/>
                  </a:lnTo>
                  <a:lnTo>
                    <a:pt x="2005910" y="880332"/>
                  </a:lnTo>
                  <a:lnTo>
                    <a:pt x="0" y="880332"/>
                  </a:lnTo>
                  <a:close/>
                </a:path>
              </a:pathLst>
            </a:custGeom>
            <a:solidFill>
              <a:srgbClr val="E9511C"/>
            </a:solidFill>
          </p:spPr>
          <p:txBody>
            <a:bodyPr/>
            <a:lstStyle/>
            <a:p>
              <a:endParaRPr lang="fr-CH" sz="2631"/>
            </a:p>
          </p:txBody>
        </p:sp>
        <p:sp>
          <p:nvSpPr>
            <p:cNvPr id="7" name="TextBox 7"/>
            <p:cNvSpPr txBox="1"/>
            <p:nvPr/>
          </p:nvSpPr>
          <p:spPr>
            <a:xfrm>
              <a:off x="0" y="-47625"/>
              <a:ext cx="2005910" cy="927957"/>
            </a:xfrm>
            <a:prstGeom prst="rect">
              <a:avLst/>
            </a:prstGeom>
          </p:spPr>
          <p:txBody>
            <a:bodyPr lIns="39605" tIns="39605" rIns="39605" bIns="39605" rtlCol="0" anchor="ctr"/>
            <a:lstStyle/>
            <a:p>
              <a:pPr algn="ctr">
                <a:lnSpc>
                  <a:spcPts val="1965"/>
                </a:lnSpc>
              </a:pPr>
              <a:endParaRPr sz="2631"/>
            </a:p>
          </p:txBody>
        </p:sp>
      </p:grpSp>
      <p:sp>
        <p:nvSpPr>
          <p:cNvPr id="8" name="TextBox 8"/>
          <p:cNvSpPr txBox="1"/>
          <p:nvPr/>
        </p:nvSpPr>
        <p:spPr>
          <a:xfrm>
            <a:off x="3988395" y="528480"/>
            <a:ext cx="7215773" cy="709105"/>
          </a:xfrm>
          <a:prstGeom prst="rect">
            <a:avLst/>
          </a:prstGeom>
        </p:spPr>
        <p:txBody>
          <a:bodyPr wrap="square" lIns="0" tIns="0" rIns="0" bIns="0" rtlCol="0" anchor="t">
            <a:spAutoFit/>
          </a:bodyPr>
          <a:lstStyle/>
          <a:p>
            <a:pPr>
              <a:lnSpc>
                <a:spcPts val="5894"/>
              </a:lnSpc>
            </a:pPr>
            <a:r>
              <a:rPr lang="fr-CH" sz="4210" dirty="0">
                <a:solidFill>
                  <a:srgbClr val="1D1955"/>
                </a:solidFill>
                <a:latin typeface="Anton"/>
              </a:rPr>
              <a:t>Un exemple : Mosaïques Kintsugi</a:t>
            </a:r>
            <a:endParaRPr lang="en-US" sz="4210" dirty="0">
              <a:solidFill>
                <a:srgbClr val="1D1955"/>
              </a:solidFill>
              <a:latin typeface="Anton"/>
            </a:endParaRPr>
          </a:p>
        </p:txBody>
      </p:sp>
      <p:sp>
        <p:nvSpPr>
          <p:cNvPr id="9" name="TextBox 9"/>
          <p:cNvSpPr txBox="1"/>
          <p:nvPr/>
        </p:nvSpPr>
        <p:spPr>
          <a:xfrm>
            <a:off x="4110234" y="6557200"/>
            <a:ext cx="4118440" cy="468013"/>
          </a:xfrm>
          <a:prstGeom prst="rect">
            <a:avLst/>
          </a:prstGeom>
        </p:spPr>
        <p:txBody>
          <a:bodyPr lIns="0" tIns="0" rIns="0" bIns="0" rtlCol="0" anchor="t">
            <a:spAutoFit/>
          </a:bodyPr>
          <a:lstStyle/>
          <a:p>
            <a:pPr>
              <a:lnSpc>
                <a:spcPts val="3928"/>
              </a:lnSpc>
            </a:pPr>
            <a:r>
              <a:rPr lang="en-US" sz="2805" dirty="0">
                <a:solidFill>
                  <a:srgbClr val="1D1955"/>
                </a:solidFill>
                <a:latin typeface="Open Sans"/>
              </a:rPr>
              <a:t>1.Peindre</a:t>
            </a:r>
          </a:p>
        </p:txBody>
      </p:sp>
      <p:sp>
        <p:nvSpPr>
          <p:cNvPr id="10" name="TextBox 10"/>
          <p:cNvSpPr txBox="1"/>
          <p:nvPr/>
        </p:nvSpPr>
        <p:spPr>
          <a:xfrm>
            <a:off x="6269160" y="3571274"/>
            <a:ext cx="4118440" cy="468013"/>
          </a:xfrm>
          <a:prstGeom prst="rect">
            <a:avLst/>
          </a:prstGeom>
        </p:spPr>
        <p:txBody>
          <a:bodyPr lIns="0" tIns="0" rIns="0" bIns="0" rtlCol="0" anchor="t">
            <a:spAutoFit/>
          </a:bodyPr>
          <a:lstStyle/>
          <a:p>
            <a:pPr algn="ctr">
              <a:lnSpc>
                <a:spcPts val="3928"/>
              </a:lnSpc>
            </a:pPr>
            <a:r>
              <a:rPr lang="en-US" sz="2805" dirty="0">
                <a:solidFill>
                  <a:srgbClr val="1D1955"/>
                </a:solidFill>
                <a:latin typeface="Open Sans"/>
              </a:rPr>
              <a:t>2. Casser</a:t>
            </a:r>
          </a:p>
        </p:txBody>
      </p:sp>
      <p:sp>
        <p:nvSpPr>
          <p:cNvPr id="11" name="TextBox 11"/>
          <p:cNvSpPr txBox="1"/>
          <p:nvPr/>
        </p:nvSpPr>
        <p:spPr>
          <a:xfrm>
            <a:off x="6269160" y="7025213"/>
            <a:ext cx="4118440" cy="468013"/>
          </a:xfrm>
          <a:prstGeom prst="rect">
            <a:avLst/>
          </a:prstGeom>
        </p:spPr>
        <p:txBody>
          <a:bodyPr lIns="0" tIns="0" rIns="0" bIns="0" rtlCol="0" anchor="t">
            <a:spAutoFit/>
          </a:bodyPr>
          <a:lstStyle/>
          <a:p>
            <a:pPr algn="ctr">
              <a:lnSpc>
                <a:spcPts val="3928"/>
              </a:lnSpc>
            </a:pPr>
            <a:r>
              <a:rPr lang="en-US" sz="2805" dirty="0">
                <a:solidFill>
                  <a:srgbClr val="1D1955"/>
                </a:solidFill>
                <a:latin typeface="Open Sans"/>
              </a:rPr>
              <a:t>3. Réparer</a:t>
            </a:r>
          </a:p>
        </p:txBody>
      </p:sp>
      <p:sp>
        <p:nvSpPr>
          <p:cNvPr id="12" name="TextBox 12"/>
          <p:cNvSpPr txBox="1"/>
          <p:nvPr/>
        </p:nvSpPr>
        <p:spPr>
          <a:xfrm>
            <a:off x="1115863" y="2208422"/>
            <a:ext cx="5745064" cy="2587824"/>
          </a:xfrm>
          <a:prstGeom prst="rect">
            <a:avLst/>
          </a:prstGeom>
        </p:spPr>
        <p:txBody>
          <a:bodyPr lIns="0" tIns="0" rIns="0" bIns="0" rtlCol="0" anchor="t">
            <a:spAutoFit/>
          </a:bodyPr>
          <a:lstStyle/>
          <a:p>
            <a:pPr algn="ctr">
              <a:lnSpc>
                <a:spcPts val="5131"/>
              </a:lnSpc>
            </a:pPr>
            <a:r>
              <a:rPr lang="fr-FR" sz="3665" dirty="0">
                <a:solidFill>
                  <a:srgbClr val="FFFFFF"/>
                </a:solidFill>
                <a:latin typeface="Anton"/>
              </a:rPr>
              <a:t>Que signifie avoir l'opportunité de réparer quelque chose que nous avons cassé auparavant ?</a:t>
            </a:r>
            <a:endParaRPr lang="en-US" sz="3665" dirty="0">
              <a:solidFill>
                <a:srgbClr val="FFFFFF"/>
              </a:solidFill>
              <a:latin typeface="Anton"/>
            </a:endParaRPr>
          </a:p>
        </p:txBody>
      </p:sp>
      <p:sp>
        <p:nvSpPr>
          <p:cNvPr id="13" name="Freeform 13"/>
          <p:cNvSpPr/>
          <p:nvPr/>
        </p:nvSpPr>
        <p:spPr>
          <a:xfrm>
            <a:off x="395509" y="8984897"/>
            <a:ext cx="14257273" cy="341595"/>
          </a:xfrm>
          <a:custGeom>
            <a:avLst/>
            <a:gdLst/>
            <a:ahLst/>
            <a:cxnLst/>
            <a:rect l="l" t="t" r="r" b="b"/>
            <a:pathLst>
              <a:path w="9753194" h="233680">
                <a:moveTo>
                  <a:pt x="0" y="0"/>
                </a:moveTo>
                <a:lnTo>
                  <a:pt x="9753194" y="0"/>
                </a:lnTo>
                <a:lnTo>
                  <a:pt x="9753194" y="233680"/>
                </a:lnTo>
                <a:lnTo>
                  <a:pt x="0" y="2336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H" sz="2631"/>
          </a:p>
        </p:txBody>
      </p:sp>
      <p:sp>
        <p:nvSpPr>
          <p:cNvPr id="14" name="TextBox 14"/>
          <p:cNvSpPr txBox="1"/>
          <p:nvPr/>
        </p:nvSpPr>
        <p:spPr>
          <a:xfrm>
            <a:off x="7203440" y="8997447"/>
            <a:ext cx="710490" cy="233334"/>
          </a:xfrm>
          <a:prstGeom prst="rect">
            <a:avLst/>
          </a:prstGeom>
        </p:spPr>
        <p:txBody>
          <a:bodyPr lIns="0" tIns="0" rIns="0" bIns="0" rtlCol="0" anchor="t">
            <a:spAutoFit/>
          </a:bodyPr>
          <a:lstStyle/>
          <a:p>
            <a:pPr>
              <a:lnSpc>
                <a:spcPts val="1965"/>
              </a:lnSpc>
            </a:pPr>
            <a:r>
              <a:rPr lang="en-US" sz="1403">
                <a:solidFill>
                  <a:srgbClr val="E9521E"/>
                </a:solidFill>
                <a:latin typeface="Arial Bold"/>
              </a:rPr>
              <a:t>Page 9</a:t>
            </a:r>
          </a:p>
        </p:txBody>
      </p:sp>
      <p:grpSp>
        <p:nvGrpSpPr>
          <p:cNvPr id="15" name="Group 15"/>
          <p:cNvGrpSpPr>
            <a:grpSpLocks noChangeAspect="1"/>
          </p:cNvGrpSpPr>
          <p:nvPr/>
        </p:nvGrpSpPr>
        <p:grpSpPr>
          <a:xfrm>
            <a:off x="13131024" y="585173"/>
            <a:ext cx="982839" cy="968337"/>
            <a:chOff x="0" y="0"/>
            <a:chExt cx="1662836" cy="1638300"/>
          </a:xfrm>
        </p:grpSpPr>
        <p:sp>
          <p:nvSpPr>
            <p:cNvPr id="16" name="Freeform 16"/>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7"/>
              <a:stretch>
                <a:fillRect l="-51" r="-1"/>
              </a:stretch>
            </a:blipFill>
          </p:spPr>
          <p:txBody>
            <a:bodyPr/>
            <a:lstStyle/>
            <a:p>
              <a:endParaRPr lang="fr-CH" sz="2631"/>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7299" y="474580"/>
            <a:ext cx="2967355" cy="364202"/>
          </a:xfrm>
          <a:prstGeom prst="rect">
            <a:avLst/>
          </a:prstGeom>
        </p:spPr>
        <p:txBody>
          <a:bodyPr vert="horz" wrap="square" lIns="0" tIns="12700" rIns="0" bIns="0" rtlCol="0" anchor="t">
            <a:spAutoFit/>
          </a:bodyPr>
          <a:lstStyle/>
          <a:p>
            <a:pPr marL="12700">
              <a:lnSpc>
                <a:spcPct val="100000"/>
              </a:lnSpc>
              <a:spcBef>
                <a:spcPts val="100"/>
              </a:spcBef>
            </a:pPr>
            <a:r>
              <a:rPr sz="1100">
                <a:solidFill>
                  <a:srgbClr val="1D1955"/>
                </a:solidFill>
                <a:latin typeface="Anton" pitchFamily="2" charset="77"/>
                <a:cs typeface="Calibri"/>
              </a:rPr>
              <a:t>MÉDECINS DU MONDE </a:t>
            </a:r>
            <a:r>
              <a:rPr lang="fr-CH" sz="1100">
                <a:solidFill>
                  <a:srgbClr val="1D1955"/>
                </a:solidFill>
                <a:latin typeface="Anton" pitchFamily="2" charset="77"/>
                <a:cs typeface="Calibri"/>
              </a:rPr>
              <a:t>SUISSE</a:t>
            </a:r>
            <a:endParaRPr lang="fr-FR" sz="1100">
              <a:solidFill>
                <a:srgbClr val="1D1955"/>
              </a:solidFill>
              <a:latin typeface="Anton" pitchFamily="2" charset="77"/>
              <a:cs typeface="Calibri"/>
            </a:endParaRPr>
          </a:p>
          <a:p>
            <a:pPr marL="12700">
              <a:spcBef>
                <a:spcPts val="100"/>
              </a:spcBef>
            </a:pPr>
            <a:r>
              <a:rPr lang="fr-FR" sz="1100">
                <a:solidFill>
                  <a:srgbClr val="1D1955"/>
                </a:solidFill>
                <a:latin typeface="Anton"/>
                <a:cs typeface="Calibri"/>
              </a:rPr>
              <a:t>30 ANS DE</a:t>
            </a:r>
            <a:r>
              <a:rPr sz="1100">
                <a:solidFill>
                  <a:srgbClr val="1D1955"/>
                </a:solidFill>
                <a:latin typeface="Anton"/>
                <a:cs typeface="Calibri"/>
              </a:rPr>
              <a:t> LUTTE POUR L’ACCÈS AUX SOINS</a:t>
            </a:r>
            <a:endParaRPr sz="1100">
              <a:latin typeface="Anton"/>
              <a:cs typeface="Calibri"/>
            </a:endParaRPr>
          </a:p>
        </p:txBody>
      </p:sp>
      <p:sp>
        <p:nvSpPr>
          <p:cNvPr id="3" name="object 3"/>
          <p:cNvSpPr txBox="1">
            <a:spLocks noGrp="1"/>
          </p:cNvSpPr>
          <p:nvPr>
            <p:ph type="title"/>
          </p:nvPr>
        </p:nvSpPr>
        <p:spPr>
          <a:xfrm>
            <a:off x="1003300" y="1429019"/>
            <a:ext cx="13119100" cy="566822"/>
          </a:xfrm>
          <a:prstGeom prst="rect">
            <a:avLst/>
          </a:prstGeom>
        </p:spPr>
        <p:txBody>
          <a:bodyPr vert="horz" wrap="square" lIns="0" tIns="12700" rIns="0" bIns="0" rtlCol="0">
            <a:spAutoFit/>
          </a:bodyPr>
          <a:lstStyle/>
          <a:p>
            <a:pPr marL="360680" marR="5080" indent="-348615" algn="ctr">
              <a:lnSpc>
                <a:spcPct val="100000"/>
              </a:lnSpc>
              <a:spcBef>
                <a:spcPts val="100"/>
              </a:spcBef>
            </a:pPr>
            <a:r>
              <a:rPr sz="3600" dirty="0">
                <a:latin typeface="Anton" pitchFamily="2" charset="77"/>
              </a:rPr>
              <a:t>MÉDECINS DU MONDE </a:t>
            </a:r>
            <a:r>
              <a:rPr lang="fr-FR" sz="3600" dirty="0">
                <a:latin typeface="Anton" pitchFamily="2" charset="77"/>
              </a:rPr>
              <a:t>: QUI SOMMES NOUS ?</a:t>
            </a:r>
            <a:endParaRPr sz="3600" dirty="0">
              <a:latin typeface="Anton" pitchFamily="2" charset="77"/>
            </a:endParaRPr>
          </a:p>
        </p:txBody>
      </p:sp>
      <p:sp>
        <p:nvSpPr>
          <p:cNvPr id="4" name="object 4"/>
          <p:cNvSpPr txBox="1"/>
          <p:nvPr/>
        </p:nvSpPr>
        <p:spPr>
          <a:xfrm>
            <a:off x="1640526" y="3431310"/>
            <a:ext cx="3573145" cy="4775666"/>
          </a:xfrm>
          <a:prstGeom prst="rect">
            <a:avLst/>
          </a:prstGeom>
        </p:spPr>
        <p:txBody>
          <a:bodyPr vert="horz" wrap="square" lIns="0" tIns="12700" rIns="0" bIns="0" rtlCol="0" anchor="t">
            <a:spAutoFit/>
          </a:bodyPr>
          <a:lstStyle/>
          <a:p>
            <a:pPr algn="ctr">
              <a:lnSpc>
                <a:spcPct val="100000"/>
              </a:lnSpc>
              <a:spcBef>
                <a:spcPts val="100"/>
              </a:spcBef>
            </a:pPr>
            <a:r>
              <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FONDÉE EN 1993, </a:t>
            </a:r>
          </a:p>
          <a:p>
            <a:pPr algn="ctr">
              <a:lnSpc>
                <a:spcPct val="100000"/>
              </a:lnSpc>
              <a:spcBef>
                <a:spcPts val="100"/>
              </a:spcBef>
            </a:pPr>
            <a:r>
              <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M</a:t>
            </a:r>
            <a:r>
              <a:rPr lang="fr-FR" b="1" spc="-1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É</a:t>
            </a:r>
            <a:r>
              <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DECINS DU MONDE SUISSE EST </a:t>
            </a:r>
          </a:p>
          <a:p>
            <a:pPr algn="ctr">
              <a:spcBef>
                <a:spcPts val="100"/>
              </a:spcBef>
            </a:pPr>
            <a:r>
              <a:rPr lang="fr-FR" b="1">
                <a:solidFill>
                  <a:srgbClr val="1D1955"/>
                </a:solidFill>
                <a:latin typeface="Open Sans ExtraBold"/>
                <a:ea typeface="Open Sans ExtraBold"/>
                <a:cs typeface="Open Sans ExtraBold"/>
              </a:rPr>
              <a:t>UNE ASSOCIATION M</a:t>
            </a:r>
            <a:r>
              <a:rPr lang="fr-FR" b="1" spc="-15">
                <a:solidFill>
                  <a:srgbClr val="1D1955"/>
                </a:solidFill>
                <a:latin typeface="Open Sans ExtraBold"/>
                <a:ea typeface="Open Sans ExtraBold"/>
                <a:cs typeface="Open Sans ExtraBold"/>
              </a:rPr>
              <a:t>É</a:t>
            </a:r>
            <a:r>
              <a:rPr lang="fr-FR" b="1">
                <a:solidFill>
                  <a:srgbClr val="1D1955"/>
                </a:solidFill>
                <a:latin typeface="Open Sans ExtraBold"/>
                <a:ea typeface="Open Sans ExtraBold"/>
                <a:cs typeface="Open Sans ExtraBold"/>
              </a:rPr>
              <a:t>DICALE DE SOLIDARIT</a:t>
            </a:r>
            <a:r>
              <a:rPr lang="fr-FR" b="1" spc="-15">
                <a:solidFill>
                  <a:srgbClr val="1D1955"/>
                </a:solidFill>
                <a:latin typeface="Open Sans ExtraBold"/>
                <a:ea typeface="Open Sans ExtraBold"/>
                <a:cs typeface="Open Sans ExtraBold"/>
              </a:rPr>
              <a:t>É</a:t>
            </a:r>
            <a:r>
              <a:rPr lang="fr-FR" b="1">
                <a:solidFill>
                  <a:srgbClr val="1D1955"/>
                </a:solidFill>
                <a:latin typeface="Open Sans ExtraBold"/>
                <a:ea typeface="Open Sans ExtraBold"/>
                <a:cs typeface="Open Sans ExtraBold"/>
              </a:rPr>
              <a:t> INTERNATIONALE </a:t>
            </a:r>
            <a:endPar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100000"/>
              </a:lnSpc>
              <a:spcBef>
                <a:spcPts val="100"/>
              </a:spcBef>
            </a:pPr>
            <a:r>
              <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QUI LUTTE SANS RELÂCHE </a:t>
            </a:r>
          </a:p>
          <a:p>
            <a:pPr algn="ctr">
              <a:lnSpc>
                <a:spcPct val="100000"/>
              </a:lnSpc>
              <a:spcBef>
                <a:spcPts val="100"/>
              </a:spcBef>
            </a:pPr>
            <a:r>
              <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POUR D</a:t>
            </a:r>
            <a:r>
              <a:rPr lang="fr-FR" b="1" spc="-1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É</a:t>
            </a:r>
            <a:r>
              <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FENDRE UN SYSTÈME DE SANT</a:t>
            </a:r>
            <a:r>
              <a:rPr lang="fr-FR" b="1" spc="-1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É</a:t>
            </a:r>
            <a:r>
              <a:rPr lang="fr-FR"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 JUSTE ET UNIVERSEL.</a:t>
            </a:r>
          </a:p>
          <a:p>
            <a:pPr algn="ctr">
              <a:lnSpc>
                <a:spcPct val="100000"/>
              </a:lnSpc>
              <a:spcBef>
                <a:spcPts val="100"/>
              </a:spcBef>
            </a:pPr>
            <a:endParaRPr lang="fr-FR" sz="1600" b="1">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pPr algn="ctr">
              <a:lnSpc>
                <a:spcPct val="100000"/>
              </a:lnSpc>
              <a:spcBef>
                <a:spcPts val="100"/>
              </a:spcBef>
            </a:pPr>
            <a:r>
              <a:rPr lang="fr-FR" b="0" i="0">
                <a:solidFill>
                  <a:srgbClr val="1D1955"/>
                </a:solidFill>
                <a:effectLst/>
                <a:latin typeface="Open Sans" panose="020B0606030504020204" pitchFamily="34" charset="0"/>
                <a:ea typeface="Open Sans" panose="020B0606030504020204" pitchFamily="34" charset="0"/>
                <a:cs typeface="Open Sans" panose="020B0606030504020204" pitchFamily="34" charset="0"/>
              </a:rPr>
              <a:t>Nous nous battons par les actes et par les droits,  </a:t>
            </a:r>
          </a:p>
          <a:p>
            <a:pPr algn="ctr">
              <a:lnSpc>
                <a:spcPct val="100000"/>
              </a:lnSpc>
              <a:spcBef>
                <a:spcPts val="100"/>
              </a:spcBef>
            </a:pPr>
            <a:r>
              <a:rPr lang="fr-FR">
                <a:solidFill>
                  <a:srgbClr val="1D1955"/>
                </a:solidFill>
                <a:latin typeface="Open Sans" panose="020B0606030504020204" pitchFamily="34" charset="0"/>
                <a:ea typeface="Open Sans" panose="020B0606030504020204" pitchFamily="34" charset="0"/>
                <a:cs typeface="Open Sans" panose="020B0606030504020204" pitchFamily="34" charset="0"/>
              </a:rPr>
              <a:t>à</a:t>
            </a:r>
            <a:r>
              <a:rPr lang="fr-FR" b="0" i="0">
                <a:solidFill>
                  <a:srgbClr val="1D1955"/>
                </a:solidFill>
                <a:effectLst/>
                <a:latin typeface="Open Sans" panose="020B0606030504020204" pitchFamily="34" charset="0"/>
                <a:ea typeface="Open Sans" panose="020B0606030504020204" pitchFamily="34" charset="0"/>
                <a:cs typeface="Open Sans" panose="020B0606030504020204" pitchFamily="34" charset="0"/>
              </a:rPr>
              <a:t> travers nos plaidoyers </a:t>
            </a:r>
          </a:p>
          <a:p>
            <a:pPr algn="ctr">
              <a:lnSpc>
                <a:spcPct val="100000"/>
              </a:lnSpc>
              <a:spcBef>
                <a:spcPts val="100"/>
              </a:spcBef>
            </a:pPr>
            <a:r>
              <a:rPr lang="fr-FR">
                <a:solidFill>
                  <a:srgbClr val="1D1955"/>
                </a:solidFill>
                <a:latin typeface="Open Sans" panose="020B0606030504020204" pitchFamily="34" charset="0"/>
                <a:ea typeface="Open Sans" panose="020B0606030504020204" pitchFamily="34" charset="0"/>
                <a:cs typeface="Open Sans" panose="020B0606030504020204" pitchFamily="34" charset="0"/>
              </a:rPr>
              <a:t>et</a:t>
            </a:r>
            <a:r>
              <a:rPr lang="fr-FR" b="0" i="0">
                <a:solidFill>
                  <a:srgbClr val="1D1955"/>
                </a:solidFill>
                <a:effectLst/>
                <a:latin typeface="Open Sans" panose="020B0606030504020204" pitchFamily="34" charset="0"/>
                <a:ea typeface="Open Sans" panose="020B0606030504020204" pitchFamily="34" charset="0"/>
                <a:cs typeface="Open Sans" panose="020B0606030504020204" pitchFamily="34" charset="0"/>
              </a:rPr>
              <a:t> nos actions de terrain, </a:t>
            </a:r>
          </a:p>
          <a:p>
            <a:pPr algn="ctr">
              <a:lnSpc>
                <a:spcPct val="100000"/>
              </a:lnSpc>
              <a:spcBef>
                <a:spcPts val="100"/>
              </a:spcBef>
            </a:pPr>
            <a:r>
              <a:rPr lang="fr-FR">
                <a:solidFill>
                  <a:srgbClr val="1D1955"/>
                </a:solidFill>
                <a:latin typeface="Open Sans" panose="020B0606030504020204" pitchFamily="34" charset="0"/>
                <a:ea typeface="Open Sans" panose="020B0606030504020204" pitchFamily="34" charset="0"/>
                <a:cs typeface="Open Sans" panose="020B0606030504020204" pitchFamily="34" charset="0"/>
              </a:rPr>
              <a:t>e</a:t>
            </a:r>
            <a:r>
              <a:rPr lang="fr-FR" b="0" i="0">
                <a:solidFill>
                  <a:srgbClr val="1D1955"/>
                </a:solidFill>
                <a:effectLst/>
                <a:latin typeface="Open Sans" panose="020B0606030504020204" pitchFamily="34" charset="0"/>
                <a:ea typeface="Open Sans" panose="020B0606030504020204" pitchFamily="34" charset="0"/>
                <a:cs typeface="Open Sans" panose="020B0606030504020204" pitchFamily="34" charset="0"/>
              </a:rPr>
              <a:t>n </a:t>
            </a:r>
            <a:r>
              <a:rPr lang="fr-FR">
                <a:solidFill>
                  <a:srgbClr val="1D1955"/>
                </a:solidFill>
                <a:latin typeface="Open Sans" panose="020B0606030504020204" pitchFamily="34" charset="0"/>
                <a:ea typeface="Open Sans" panose="020B0606030504020204" pitchFamily="34" charset="0"/>
                <a:cs typeface="Open Sans" panose="020B0606030504020204" pitchFamily="34" charset="0"/>
              </a:rPr>
              <a:t>S</a:t>
            </a:r>
            <a:r>
              <a:rPr lang="fr-FR" b="0" i="0">
                <a:solidFill>
                  <a:srgbClr val="1D1955"/>
                </a:solidFill>
                <a:effectLst/>
                <a:latin typeface="Open Sans" panose="020B0606030504020204" pitchFamily="34" charset="0"/>
                <a:ea typeface="Open Sans" panose="020B0606030504020204" pitchFamily="34" charset="0"/>
                <a:cs typeface="Open Sans" panose="020B0606030504020204" pitchFamily="34" charset="0"/>
              </a:rPr>
              <a:t>uisse et à l’international dans une dizaine de pays. </a:t>
            </a:r>
          </a:p>
          <a:p>
            <a:pPr marL="12700" marR="5080" algn="ctr">
              <a:lnSpc>
                <a:spcPct val="100000"/>
              </a:lnSpc>
            </a:pPr>
            <a:endParaRPr sz="1600">
              <a:latin typeface="Open Sans" panose="020B0606030504020204" pitchFamily="34" charset="0"/>
              <a:ea typeface="Open Sans" panose="020B0606030504020204" pitchFamily="34" charset="0"/>
              <a:cs typeface="Open Sans" panose="020B0606030504020204" pitchFamily="34" charset="0"/>
            </a:endParaRPr>
          </a:p>
        </p:txBody>
      </p:sp>
      <p:sp>
        <p:nvSpPr>
          <p:cNvPr id="16" name="object 16"/>
          <p:cNvSpPr/>
          <p:nvPr/>
        </p:nvSpPr>
        <p:spPr>
          <a:xfrm>
            <a:off x="0" y="10234803"/>
            <a:ext cx="15125700"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7" name="object 17"/>
          <p:cNvSpPr txBox="1">
            <a:spLocks noGrp="1"/>
          </p:cNvSpPr>
          <p:nvPr>
            <p:ph type="sldNum" sz="quarter" idx="7"/>
          </p:nvPr>
        </p:nvSpPr>
        <p:spPr>
          <a:xfrm>
            <a:off x="7203858" y="10359528"/>
            <a:ext cx="717984" cy="207749"/>
          </a:xfrm>
          <a:prstGeom prst="rect">
            <a:avLst/>
          </a:prstGeom>
        </p:spPr>
        <p:txBody>
          <a:bodyPr vert="horz" wrap="square" lIns="0" tIns="22860" rIns="0" bIns="0" rtlCol="0">
            <a:spAutoFit/>
          </a:bodyPr>
          <a:lstStyle/>
          <a:p>
            <a:pPr marL="12700">
              <a:lnSpc>
                <a:spcPct val="100000"/>
              </a:lnSpc>
              <a:spcBef>
                <a:spcPts val="180"/>
              </a:spcBef>
            </a:pPr>
            <a:r>
              <a:rPr spc="-5">
                <a:latin typeface="Open Sans" panose="020B0606030504020204" pitchFamily="34" charset="0"/>
                <a:ea typeface="Open Sans" panose="020B0606030504020204" pitchFamily="34" charset="0"/>
                <a:cs typeface="Open Sans" panose="020B0606030504020204" pitchFamily="34" charset="0"/>
              </a:rPr>
              <a:t>Page</a:t>
            </a:r>
            <a:r>
              <a:rPr spc="-6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a:t>
            </a:fld>
            <a:endParaRPr spc="15">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6">
            <a:extLst>
              <a:ext uri="{FF2B5EF4-FFF2-40B4-BE49-F238E27FC236}">
                <a16:creationId xmlns:a16="http://schemas.microsoft.com/office/drawing/2014/main" id="{EE74F17A-C1CC-F1A4-4FAE-D58785853D0A}"/>
              </a:ext>
            </a:extLst>
          </p:cNvPr>
          <p:cNvSpPr txBox="1"/>
          <p:nvPr/>
        </p:nvSpPr>
        <p:spPr>
          <a:xfrm>
            <a:off x="8718187" y="5685348"/>
            <a:ext cx="4187152" cy="641201"/>
          </a:xfrm>
          <a:prstGeom prst="rect">
            <a:avLst/>
          </a:prstGeom>
        </p:spPr>
        <p:txBody>
          <a:bodyPr vert="horz" wrap="square" lIns="0" tIns="12700" rIns="0" bIns="0" rtlCol="0">
            <a:spAutoFit/>
          </a:bodyPr>
          <a:lstStyle/>
          <a:p>
            <a:pPr marL="12700" algn="ctr">
              <a:lnSpc>
                <a:spcPct val="100000"/>
              </a:lnSpc>
              <a:spcBef>
                <a:spcPts val="100"/>
              </a:spcBef>
            </a:pPr>
            <a:r>
              <a:rPr lang="fr-FR" sz="2000" b="1" spc="-2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SANT</a:t>
            </a:r>
            <a:r>
              <a:rPr lang="fr-FR" sz="2000" b="1" spc="-1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É ET </a:t>
            </a:r>
            <a:r>
              <a:rPr lang="fr-FR" sz="2000" b="1" spc="-2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DROITS</a:t>
            </a:r>
            <a:r>
              <a:rPr lang="fr-FR" sz="2000" b="1" spc="-5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 </a:t>
            </a:r>
          </a:p>
          <a:p>
            <a:pPr marL="12700" algn="ctr">
              <a:lnSpc>
                <a:spcPct val="100000"/>
              </a:lnSpc>
              <a:spcBef>
                <a:spcPts val="100"/>
              </a:spcBef>
            </a:pPr>
            <a:r>
              <a:rPr lang="fr-FR" sz="2000" b="1" spc="-4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SEXUELS</a:t>
            </a:r>
            <a:r>
              <a:rPr lang="fr-FR" sz="2000" b="1" spc="-5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fr-FR" sz="2000" b="1" spc="-6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ET</a:t>
            </a:r>
            <a:r>
              <a:rPr lang="fr-FR" sz="2000" b="1" spc="-5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 REPRODUCTIFS (SDSR)</a:t>
            </a:r>
            <a:endParaRPr lang="fr-FR" sz="20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object 8">
            <a:extLst>
              <a:ext uri="{FF2B5EF4-FFF2-40B4-BE49-F238E27FC236}">
                <a16:creationId xmlns:a16="http://schemas.microsoft.com/office/drawing/2014/main" id="{01B33409-A5DB-F6CB-6FA6-B88D9602F73E}"/>
              </a:ext>
            </a:extLst>
          </p:cNvPr>
          <p:cNvSpPr txBox="1"/>
          <p:nvPr/>
        </p:nvSpPr>
        <p:spPr>
          <a:xfrm>
            <a:off x="9427361" y="6842857"/>
            <a:ext cx="2856788" cy="628377"/>
          </a:xfrm>
          <a:prstGeom prst="rect">
            <a:avLst/>
          </a:prstGeom>
        </p:spPr>
        <p:txBody>
          <a:bodyPr vert="horz" wrap="square" lIns="0" tIns="12700" rIns="0" bIns="0" rtlCol="0">
            <a:spAutoFit/>
          </a:bodyPr>
          <a:lstStyle/>
          <a:p>
            <a:pPr marL="12700" algn="ctr">
              <a:spcBef>
                <a:spcPts val="100"/>
              </a:spcBef>
            </a:pPr>
            <a:r>
              <a:rPr lang="fr-CH" sz="2000" b="1" spc="-4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SOINS PALLIATIFS PÉDIATRIQUES (SPP) </a:t>
            </a:r>
          </a:p>
        </p:txBody>
      </p:sp>
      <p:sp>
        <p:nvSpPr>
          <p:cNvPr id="11" name="object 10">
            <a:extLst>
              <a:ext uri="{FF2B5EF4-FFF2-40B4-BE49-F238E27FC236}">
                <a16:creationId xmlns:a16="http://schemas.microsoft.com/office/drawing/2014/main" id="{73187333-9A60-CBF3-53AC-EF4F3456DBA2}"/>
              </a:ext>
            </a:extLst>
          </p:cNvPr>
          <p:cNvSpPr txBox="1"/>
          <p:nvPr/>
        </p:nvSpPr>
        <p:spPr>
          <a:xfrm>
            <a:off x="9427361" y="8046676"/>
            <a:ext cx="2768804" cy="320601"/>
          </a:xfrm>
          <a:prstGeom prst="rect">
            <a:avLst/>
          </a:prstGeom>
        </p:spPr>
        <p:txBody>
          <a:bodyPr vert="horz" wrap="square" lIns="0" tIns="12700" rIns="0" bIns="0" rtlCol="0">
            <a:spAutoFit/>
          </a:bodyPr>
          <a:lstStyle/>
          <a:p>
            <a:pPr algn="ctr">
              <a:lnSpc>
                <a:spcPct val="100000"/>
              </a:lnSpc>
              <a:spcBef>
                <a:spcPts val="100"/>
              </a:spcBef>
            </a:pPr>
            <a:r>
              <a:rPr sz="2000" b="1" spc="-2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SANT</a:t>
            </a:r>
            <a:r>
              <a:rPr sz="2000" b="1" spc="-1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É</a:t>
            </a:r>
            <a:r>
              <a:rPr sz="2000" b="1" spc="-50">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sz="2000" b="1" spc="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MENTALE</a:t>
            </a:r>
            <a:endParaRPr lang="fr-FR" sz="2000" b="1" spc="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ZoneTexte 12">
            <a:extLst>
              <a:ext uri="{FF2B5EF4-FFF2-40B4-BE49-F238E27FC236}">
                <a16:creationId xmlns:a16="http://schemas.microsoft.com/office/drawing/2014/main" id="{0472D767-8CAE-D41A-E0A1-DC93F3F23B3C}"/>
              </a:ext>
            </a:extLst>
          </p:cNvPr>
          <p:cNvSpPr txBox="1"/>
          <p:nvPr/>
        </p:nvSpPr>
        <p:spPr>
          <a:xfrm>
            <a:off x="6109290" y="3036830"/>
            <a:ext cx="9633501" cy="646331"/>
          </a:xfrm>
          <a:prstGeom prst="rect">
            <a:avLst/>
          </a:prstGeom>
          <a:noFill/>
        </p:spPr>
        <p:txBody>
          <a:bodyPr wrap="square" lIns="91440" tIns="45720" rIns="91440" bIns="45720" anchor="t">
            <a:spAutoFit/>
          </a:bodyPr>
          <a:lstStyle/>
          <a:p>
            <a:pPr algn="ctr"/>
            <a:r>
              <a:rPr lang="fr-FR" sz="3600">
                <a:solidFill>
                  <a:schemeClr val="bg1"/>
                </a:solidFill>
                <a:highlight>
                  <a:srgbClr val="000080"/>
                </a:highlight>
                <a:latin typeface="Anton" pitchFamily="2" charset="77"/>
                <a:ea typeface="+mj-ea"/>
                <a:cs typeface="Calibri"/>
              </a:rPr>
              <a:t>NOS THÉMATIQUES</a:t>
            </a:r>
            <a:r>
              <a:rPr lang="fr-FR" sz="3200">
                <a:solidFill>
                  <a:schemeClr val="bg1"/>
                </a:solidFill>
                <a:highlight>
                  <a:srgbClr val="000080"/>
                </a:highlight>
                <a:latin typeface="Anton" pitchFamily="2" charset="77"/>
              </a:rPr>
              <a:t> </a:t>
            </a:r>
            <a:r>
              <a:rPr lang="fr-FR" sz="3600">
                <a:solidFill>
                  <a:schemeClr val="bg1"/>
                </a:solidFill>
                <a:highlight>
                  <a:srgbClr val="000080"/>
                </a:highlight>
                <a:latin typeface="Anton" pitchFamily="2" charset="77"/>
                <a:ea typeface="+mj-ea"/>
                <a:cs typeface="Calibri"/>
              </a:rPr>
              <a:t>D’INTERVENTION</a:t>
            </a:r>
          </a:p>
        </p:txBody>
      </p:sp>
      <p:sp>
        <p:nvSpPr>
          <p:cNvPr id="15" name="object 6">
            <a:extLst>
              <a:ext uri="{FF2B5EF4-FFF2-40B4-BE49-F238E27FC236}">
                <a16:creationId xmlns:a16="http://schemas.microsoft.com/office/drawing/2014/main" id="{7FBB47C3-A41C-1E41-1A90-2C540569A718}"/>
              </a:ext>
            </a:extLst>
          </p:cNvPr>
          <p:cNvSpPr txBox="1"/>
          <p:nvPr/>
        </p:nvSpPr>
        <p:spPr>
          <a:xfrm>
            <a:off x="8284155" y="4613157"/>
            <a:ext cx="5283773" cy="628377"/>
          </a:xfrm>
          <a:prstGeom prst="rect">
            <a:avLst/>
          </a:prstGeom>
        </p:spPr>
        <p:txBody>
          <a:bodyPr vert="horz" wrap="square" lIns="0" tIns="12700" rIns="0" bIns="0" rtlCol="0">
            <a:spAutoFit/>
          </a:bodyPr>
          <a:lstStyle/>
          <a:p>
            <a:pPr marL="12700" algn="ctr">
              <a:lnSpc>
                <a:spcPct val="100000"/>
              </a:lnSpc>
              <a:spcBef>
                <a:spcPts val="100"/>
              </a:spcBef>
            </a:pPr>
            <a:r>
              <a:rPr lang="fr-CH" sz="2000" b="1" spc="-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PRÉVENTION ET PRISE EN CHARGE </a:t>
            </a:r>
            <a:br>
              <a:rPr lang="fr-CH" sz="2000" b="1" spc="-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br>
            <a:r>
              <a:rPr lang="fr-CH" sz="2000" b="1" spc="-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rPr>
              <a:t>DES VIOLENCES</a:t>
            </a:r>
            <a:endParaRPr lang="fr-FR" sz="2000" b="1" spc="-5">
              <a:solidFill>
                <a:srgbClr val="1D1955"/>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98708" y="1046853"/>
            <a:ext cx="5539775" cy="4158544"/>
          </a:xfrm>
          <a:custGeom>
            <a:avLst/>
            <a:gdLst/>
            <a:ahLst/>
            <a:cxnLst/>
            <a:rect l="l" t="t" r="r" b="b"/>
            <a:pathLst>
              <a:path w="3789680" h="2844800">
                <a:moveTo>
                  <a:pt x="0" y="0"/>
                </a:moveTo>
                <a:lnTo>
                  <a:pt x="3789680" y="0"/>
                </a:lnTo>
                <a:lnTo>
                  <a:pt x="3789680" y="2844800"/>
                </a:lnTo>
                <a:lnTo>
                  <a:pt x="0" y="2844800"/>
                </a:lnTo>
                <a:lnTo>
                  <a:pt x="0" y="0"/>
                </a:lnTo>
                <a:close/>
              </a:path>
            </a:pathLst>
          </a:custGeom>
          <a:blipFill>
            <a:blip r:embed="rId2"/>
            <a:stretch>
              <a:fillRect l="-11286" t="-6150" r="-8418" b="-99"/>
            </a:stretch>
          </a:blipFill>
        </p:spPr>
        <p:txBody>
          <a:bodyPr/>
          <a:lstStyle/>
          <a:p>
            <a:endParaRPr lang="fr-CH" sz="2631"/>
          </a:p>
        </p:txBody>
      </p:sp>
      <p:sp>
        <p:nvSpPr>
          <p:cNvPr id="3" name="TextBox 3"/>
          <p:cNvSpPr txBox="1"/>
          <p:nvPr/>
        </p:nvSpPr>
        <p:spPr>
          <a:xfrm>
            <a:off x="7825346" y="728406"/>
            <a:ext cx="6064432" cy="1495281"/>
          </a:xfrm>
          <a:prstGeom prst="rect">
            <a:avLst/>
          </a:prstGeom>
        </p:spPr>
        <p:txBody>
          <a:bodyPr lIns="0" tIns="0" rIns="0" bIns="0" rtlCol="0" anchor="t">
            <a:spAutoFit/>
          </a:bodyPr>
          <a:lstStyle/>
          <a:p>
            <a:pPr>
              <a:lnSpc>
                <a:spcPts val="6009"/>
              </a:lnSpc>
            </a:pPr>
            <a:r>
              <a:rPr lang="fr-FR" sz="4292" dirty="0">
                <a:solidFill>
                  <a:srgbClr val="1D1955"/>
                </a:solidFill>
                <a:latin typeface="Anton"/>
              </a:rPr>
              <a:t>Nos résultats : qu'est-ce qui a changé ?</a:t>
            </a:r>
            <a:endParaRPr lang="en-US" sz="4292" dirty="0">
              <a:solidFill>
                <a:srgbClr val="1D1955"/>
              </a:solidFill>
              <a:latin typeface="Anton"/>
            </a:endParaRPr>
          </a:p>
        </p:txBody>
      </p:sp>
      <p:sp>
        <p:nvSpPr>
          <p:cNvPr id="4" name="TextBox 4"/>
          <p:cNvSpPr txBox="1"/>
          <p:nvPr/>
        </p:nvSpPr>
        <p:spPr>
          <a:xfrm>
            <a:off x="6931856" y="2921013"/>
            <a:ext cx="6957923" cy="3553409"/>
          </a:xfrm>
          <a:prstGeom prst="rect">
            <a:avLst/>
          </a:prstGeom>
        </p:spPr>
        <p:txBody>
          <a:bodyPr lIns="0" tIns="0" rIns="0" bIns="0" rtlCol="0" anchor="t">
            <a:spAutoFit/>
          </a:bodyPr>
          <a:lstStyle/>
          <a:p>
            <a:pPr algn="ctr">
              <a:lnSpc>
                <a:spcPts val="3064"/>
              </a:lnSpc>
            </a:pPr>
            <a:r>
              <a:rPr lang="fr-FR" sz="2565" dirty="0">
                <a:solidFill>
                  <a:srgbClr val="1D1955"/>
                </a:solidFill>
                <a:latin typeface="Arimo Bold"/>
              </a:rPr>
              <a:t>L'idée que la violence est un trait naturel chez les hommes est déconstruite.</a:t>
            </a:r>
          </a:p>
          <a:p>
            <a:pPr algn="ctr">
              <a:lnSpc>
                <a:spcPts val="3064"/>
              </a:lnSpc>
            </a:pPr>
            <a:endParaRPr lang="en-US" sz="2565" dirty="0">
              <a:solidFill>
                <a:srgbClr val="1D1955"/>
              </a:solidFill>
              <a:latin typeface="Arimo Bold"/>
            </a:endParaRPr>
          </a:p>
          <a:p>
            <a:pPr algn="ctr">
              <a:lnSpc>
                <a:spcPts val="3064"/>
              </a:lnSpc>
            </a:pPr>
            <a:r>
              <a:rPr lang="fr-FR" sz="2565" dirty="0">
                <a:solidFill>
                  <a:srgbClr val="1D1955"/>
                </a:solidFill>
                <a:latin typeface="Arimo Bold"/>
              </a:rPr>
              <a:t>Les participants identifient des moyens non violents de répondre à l'hostilité et à l'humiliation venant d'autres hommes.</a:t>
            </a:r>
            <a:endParaRPr lang="en-US" sz="2565" dirty="0">
              <a:solidFill>
                <a:srgbClr val="1D1955"/>
              </a:solidFill>
              <a:latin typeface="Arimo Bold"/>
            </a:endParaRPr>
          </a:p>
          <a:p>
            <a:pPr algn="ctr">
              <a:lnSpc>
                <a:spcPts val="3064"/>
              </a:lnSpc>
            </a:pPr>
            <a:endParaRPr lang="en-US" sz="2565" dirty="0">
              <a:solidFill>
                <a:srgbClr val="1D1955"/>
              </a:solidFill>
              <a:latin typeface="Arimo Bold"/>
            </a:endParaRPr>
          </a:p>
          <a:p>
            <a:pPr algn="ctr">
              <a:lnSpc>
                <a:spcPts val="3064"/>
              </a:lnSpc>
            </a:pPr>
            <a:endParaRPr lang="en-US" sz="2565" dirty="0">
              <a:solidFill>
                <a:srgbClr val="1D1955"/>
              </a:solidFill>
              <a:latin typeface="Arimo Bold"/>
            </a:endParaRPr>
          </a:p>
          <a:p>
            <a:pPr algn="ctr">
              <a:lnSpc>
                <a:spcPts val="3064"/>
              </a:lnSpc>
            </a:pPr>
            <a:endParaRPr lang="en-US" sz="2565" dirty="0">
              <a:solidFill>
                <a:srgbClr val="1D1955"/>
              </a:solidFill>
              <a:latin typeface="Arimo Bold"/>
            </a:endParaRPr>
          </a:p>
        </p:txBody>
      </p:sp>
      <p:sp>
        <p:nvSpPr>
          <p:cNvPr id="5" name="TextBox 5"/>
          <p:cNvSpPr txBox="1"/>
          <p:nvPr/>
        </p:nvSpPr>
        <p:spPr>
          <a:xfrm>
            <a:off x="1456936" y="5697656"/>
            <a:ext cx="4823317" cy="1436291"/>
          </a:xfrm>
          <a:prstGeom prst="rect">
            <a:avLst/>
          </a:prstGeom>
        </p:spPr>
        <p:txBody>
          <a:bodyPr wrap="square" lIns="0" tIns="0" rIns="0" bIns="0" rtlCol="0" anchor="t">
            <a:spAutoFit/>
          </a:bodyPr>
          <a:lstStyle/>
          <a:p>
            <a:pPr algn="ctr">
              <a:lnSpc>
                <a:spcPts val="5613"/>
              </a:lnSpc>
            </a:pPr>
            <a:r>
              <a:rPr lang="fr-FR" sz="4678" dirty="0">
                <a:solidFill>
                  <a:srgbClr val="E9521E"/>
                </a:solidFill>
                <a:latin typeface="Anton"/>
              </a:rPr>
              <a:t>Perception et usage de la violence</a:t>
            </a:r>
            <a:endParaRPr lang="en-US" sz="4678" dirty="0">
              <a:solidFill>
                <a:srgbClr val="E9521E"/>
              </a:solidFill>
              <a:latin typeface="Anton"/>
            </a:endParaRPr>
          </a:p>
        </p:txBody>
      </p:sp>
      <p:sp>
        <p:nvSpPr>
          <p:cNvPr id="6" name="Freeform 6"/>
          <p:cNvSpPr/>
          <p:nvPr/>
        </p:nvSpPr>
        <p:spPr>
          <a:xfrm rot="2065511">
            <a:off x="12947535" y="5096381"/>
            <a:ext cx="1405108" cy="2154035"/>
          </a:xfrm>
          <a:custGeom>
            <a:avLst/>
            <a:gdLst/>
            <a:ahLst/>
            <a:cxnLst/>
            <a:rect l="l" t="t" r="r" b="b"/>
            <a:pathLst>
              <a:path w="961214" h="1473544">
                <a:moveTo>
                  <a:pt x="0" y="0"/>
                </a:moveTo>
                <a:lnTo>
                  <a:pt x="961215" y="0"/>
                </a:lnTo>
                <a:lnTo>
                  <a:pt x="961215" y="1473543"/>
                </a:lnTo>
                <a:lnTo>
                  <a:pt x="0" y="14735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sz="2631"/>
          </a:p>
        </p:txBody>
      </p:sp>
      <p:grpSp>
        <p:nvGrpSpPr>
          <p:cNvPr id="7" name="Group 7"/>
          <p:cNvGrpSpPr>
            <a:grpSpLocks noChangeAspect="1"/>
          </p:cNvGrpSpPr>
          <p:nvPr/>
        </p:nvGrpSpPr>
        <p:grpSpPr>
          <a:xfrm>
            <a:off x="862571" y="692325"/>
            <a:ext cx="982839" cy="968337"/>
            <a:chOff x="0" y="0"/>
            <a:chExt cx="1662836" cy="1638300"/>
          </a:xfrm>
        </p:grpSpPr>
        <p:sp>
          <p:nvSpPr>
            <p:cNvPr id="8" name="Freeform 8"/>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5"/>
              <a:stretch>
                <a:fillRect l="-51" r="-1"/>
              </a:stretch>
            </a:blipFill>
          </p:spPr>
          <p:txBody>
            <a:bodyPr/>
            <a:lstStyle/>
            <a:p>
              <a:endParaRPr lang="fr-CH" sz="2631"/>
            </a:p>
          </p:txBody>
        </p:sp>
      </p:grpSp>
      <p:sp>
        <p:nvSpPr>
          <p:cNvPr id="9" name="TextBox 9"/>
          <p:cNvSpPr txBox="1"/>
          <p:nvPr/>
        </p:nvSpPr>
        <p:spPr>
          <a:xfrm>
            <a:off x="433917" y="7458965"/>
            <a:ext cx="14257867" cy="2898166"/>
          </a:xfrm>
          <a:prstGeom prst="rect">
            <a:avLst/>
          </a:prstGeom>
        </p:spPr>
        <p:txBody>
          <a:bodyPr lIns="0" tIns="0" rIns="0" bIns="0" rtlCol="0" anchor="t">
            <a:spAutoFit/>
          </a:bodyPr>
          <a:lstStyle/>
          <a:p>
            <a:pPr algn="ctr"/>
            <a:r>
              <a:rPr lang="fr-FR" sz="2631" dirty="0">
                <a:solidFill>
                  <a:srgbClr val="1D1A55"/>
                </a:solidFill>
                <a:latin typeface="Open Sans Bold"/>
              </a:rPr>
              <a:t>Les participants reconnaissent les bénéfices pour eux-mêmes et pour leurs relations. Les usagers/usagères des transports publics reconnaissent également les avantages des ateliers.</a:t>
            </a:r>
            <a:endParaRPr lang="en-US" sz="2631" dirty="0">
              <a:solidFill>
                <a:srgbClr val="1D1A55"/>
              </a:solidFill>
              <a:latin typeface="Open Sans Bold"/>
            </a:endParaRPr>
          </a:p>
          <a:p>
            <a:endParaRPr lang="fr-FR" sz="2800" dirty="0"/>
          </a:p>
          <a:p>
            <a:pPr algn="ctr"/>
            <a:r>
              <a:rPr lang="fr-FR" sz="2631" dirty="0">
                <a:solidFill>
                  <a:srgbClr val="1D1A55"/>
                </a:solidFill>
                <a:latin typeface="Open Sans Bold"/>
              </a:rPr>
              <a:t>Entre 70 % et 90 % des participants reconnaissent les formes de violence masculine : contre soi-même ; contre les femmes ; contre d'autres hommes.</a:t>
            </a:r>
          </a:p>
          <a:p>
            <a:pPr algn="ctr">
              <a:lnSpc>
                <a:spcPts val="3684"/>
              </a:lnSpc>
            </a:pPr>
            <a:endParaRPr lang="en-US" sz="2631" dirty="0">
              <a:solidFill>
                <a:srgbClr val="1D1A55"/>
              </a:solidFill>
              <a:latin typeface="Open Sans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2441" y="1"/>
            <a:ext cx="16102739" cy="11193383"/>
            <a:chOff x="0" y="0"/>
            <a:chExt cx="3658784" cy="2836012"/>
          </a:xfrm>
        </p:grpSpPr>
        <p:sp>
          <p:nvSpPr>
            <p:cNvPr id="3" name="Freeform 3"/>
            <p:cNvSpPr/>
            <p:nvPr/>
          </p:nvSpPr>
          <p:spPr>
            <a:xfrm>
              <a:off x="0" y="0"/>
              <a:ext cx="3658784" cy="2836012"/>
            </a:xfrm>
            <a:custGeom>
              <a:avLst/>
              <a:gdLst/>
              <a:ahLst/>
              <a:cxnLst/>
              <a:rect l="l" t="t" r="r" b="b"/>
              <a:pathLst>
                <a:path w="3658784" h="2836012">
                  <a:moveTo>
                    <a:pt x="0" y="0"/>
                  </a:moveTo>
                  <a:lnTo>
                    <a:pt x="3658784" y="0"/>
                  </a:lnTo>
                  <a:lnTo>
                    <a:pt x="3658784" y="2836012"/>
                  </a:lnTo>
                  <a:lnTo>
                    <a:pt x="0" y="2836012"/>
                  </a:lnTo>
                  <a:close/>
                </a:path>
              </a:pathLst>
            </a:custGeom>
            <a:solidFill>
              <a:srgbClr val="1D1955"/>
            </a:solidFill>
          </p:spPr>
          <p:txBody>
            <a:bodyPr/>
            <a:lstStyle/>
            <a:p>
              <a:endParaRPr lang="fr-CH" sz="2631"/>
            </a:p>
          </p:txBody>
        </p:sp>
        <p:sp>
          <p:nvSpPr>
            <p:cNvPr id="4" name="TextBox 4"/>
            <p:cNvSpPr txBox="1"/>
            <p:nvPr/>
          </p:nvSpPr>
          <p:spPr>
            <a:xfrm>
              <a:off x="0" y="-47625"/>
              <a:ext cx="3658784" cy="2883637"/>
            </a:xfrm>
            <a:prstGeom prst="rect">
              <a:avLst/>
            </a:prstGeom>
          </p:spPr>
          <p:txBody>
            <a:bodyPr lIns="74260" tIns="74260" rIns="74260" bIns="74260" rtlCol="0" anchor="ctr"/>
            <a:lstStyle/>
            <a:p>
              <a:pPr algn="ctr">
                <a:lnSpc>
                  <a:spcPts val="1965"/>
                </a:lnSpc>
              </a:pPr>
              <a:endParaRPr sz="2631"/>
            </a:p>
          </p:txBody>
        </p:sp>
      </p:grpSp>
      <p:sp>
        <p:nvSpPr>
          <p:cNvPr id="5" name="Freeform 5"/>
          <p:cNvSpPr/>
          <p:nvPr/>
        </p:nvSpPr>
        <p:spPr>
          <a:xfrm>
            <a:off x="1235922" y="4281378"/>
            <a:ext cx="6764868" cy="5152926"/>
          </a:xfrm>
          <a:custGeom>
            <a:avLst/>
            <a:gdLst/>
            <a:ahLst/>
            <a:cxnLst/>
            <a:rect l="l" t="t" r="r" b="b"/>
            <a:pathLst>
              <a:path w="4627748" h="3525042">
                <a:moveTo>
                  <a:pt x="0" y="0"/>
                </a:moveTo>
                <a:lnTo>
                  <a:pt x="4627748" y="0"/>
                </a:lnTo>
                <a:lnTo>
                  <a:pt x="4627748" y="3525042"/>
                </a:lnTo>
                <a:lnTo>
                  <a:pt x="0" y="3525042"/>
                </a:lnTo>
                <a:lnTo>
                  <a:pt x="0" y="0"/>
                </a:lnTo>
                <a:close/>
              </a:path>
            </a:pathLst>
          </a:custGeom>
          <a:blipFill>
            <a:blip r:embed="rId2"/>
            <a:stretch>
              <a:fillRect/>
            </a:stretch>
          </a:blipFill>
        </p:spPr>
        <p:txBody>
          <a:bodyPr/>
          <a:lstStyle/>
          <a:p>
            <a:endParaRPr lang="fr-CH" sz="2631"/>
          </a:p>
        </p:txBody>
      </p:sp>
      <p:sp>
        <p:nvSpPr>
          <p:cNvPr id="6" name="Freeform 6"/>
          <p:cNvSpPr/>
          <p:nvPr/>
        </p:nvSpPr>
        <p:spPr>
          <a:xfrm>
            <a:off x="8679908" y="6190523"/>
            <a:ext cx="5209871" cy="3034983"/>
          </a:xfrm>
          <a:custGeom>
            <a:avLst/>
            <a:gdLst/>
            <a:ahLst/>
            <a:cxnLst/>
            <a:rect l="l" t="t" r="r" b="b"/>
            <a:pathLst>
              <a:path w="3563997" h="2076188">
                <a:moveTo>
                  <a:pt x="0" y="0"/>
                </a:moveTo>
                <a:lnTo>
                  <a:pt x="3563997" y="0"/>
                </a:lnTo>
                <a:lnTo>
                  <a:pt x="3563997" y="2076188"/>
                </a:lnTo>
                <a:lnTo>
                  <a:pt x="0" y="2076188"/>
                </a:lnTo>
                <a:lnTo>
                  <a:pt x="0" y="0"/>
                </a:lnTo>
                <a:close/>
              </a:path>
            </a:pathLst>
          </a:custGeom>
          <a:blipFill>
            <a:blip r:embed="rId3"/>
            <a:stretch>
              <a:fillRect t="-28745"/>
            </a:stretch>
          </a:blipFill>
        </p:spPr>
        <p:txBody>
          <a:bodyPr/>
          <a:lstStyle/>
          <a:p>
            <a:endParaRPr lang="fr-CH" sz="2631"/>
          </a:p>
        </p:txBody>
      </p:sp>
      <p:sp>
        <p:nvSpPr>
          <p:cNvPr id="7" name="Freeform 7"/>
          <p:cNvSpPr/>
          <p:nvPr/>
        </p:nvSpPr>
        <p:spPr>
          <a:xfrm>
            <a:off x="8679908" y="2591259"/>
            <a:ext cx="5209871" cy="3410169"/>
          </a:xfrm>
          <a:custGeom>
            <a:avLst/>
            <a:gdLst/>
            <a:ahLst/>
            <a:cxnLst/>
            <a:rect l="l" t="t" r="r" b="b"/>
            <a:pathLst>
              <a:path w="3563997" h="2332847">
                <a:moveTo>
                  <a:pt x="0" y="0"/>
                </a:moveTo>
                <a:lnTo>
                  <a:pt x="3563997" y="0"/>
                </a:lnTo>
                <a:lnTo>
                  <a:pt x="3563997" y="2332847"/>
                </a:lnTo>
                <a:lnTo>
                  <a:pt x="0" y="2332847"/>
                </a:lnTo>
                <a:lnTo>
                  <a:pt x="0" y="0"/>
                </a:lnTo>
                <a:close/>
              </a:path>
            </a:pathLst>
          </a:custGeom>
          <a:blipFill>
            <a:blip r:embed="rId4"/>
            <a:stretch>
              <a:fillRect t="-10018" b="-4562"/>
            </a:stretch>
          </a:blipFill>
        </p:spPr>
        <p:txBody>
          <a:bodyPr/>
          <a:lstStyle/>
          <a:p>
            <a:endParaRPr lang="fr-CH" sz="2631"/>
          </a:p>
        </p:txBody>
      </p:sp>
      <p:grpSp>
        <p:nvGrpSpPr>
          <p:cNvPr id="8" name="Group 8"/>
          <p:cNvGrpSpPr>
            <a:grpSpLocks noChangeAspect="1"/>
          </p:cNvGrpSpPr>
          <p:nvPr/>
        </p:nvGrpSpPr>
        <p:grpSpPr>
          <a:xfrm>
            <a:off x="13398359" y="345896"/>
            <a:ext cx="982839" cy="968337"/>
            <a:chOff x="0" y="0"/>
            <a:chExt cx="1662836" cy="1638300"/>
          </a:xfrm>
        </p:grpSpPr>
        <p:sp>
          <p:nvSpPr>
            <p:cNvPr id="9" name="Freeform 9"/>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5"/>
              <a:stretch>
                <a:fillRect l="-51" r="-1"/>
              </a:stretch>
            </a:blipFill>
          </p:spPr>
          <p:txBody>
            <a:bodyPr/>
            <a:lstStyle/>
            <a:p>
              <a:endParaRPr lang="fr-CH" sz="2631"/>
            </a:p>
          </p:txBody>
        </p:sp>
      </p:grpSp>
      <p:sp>
        <p:nvSpPr>
          <p:cNvPr id="10" name="TextBox 10"/>
          <p:cNvSpPr txBox="1"/>
          <p:nvPr/>
        </p:nvSpPr>
        <p:spPr>
          <a:xfrm>
            <a:off x="433917" y="871839"/>
            <a:ext cx="9434335" cy="2176045"/>
          </a:xfrm>
          <a:prstGeom prst="rect">
            <a:avLst/>
          </a:prstGeom>
        </p:spPr>
        <p:txBody>
          <a:bodyPr lIns="0" tIns="0" rIns="0" bIns="0" rtlCol="0" anchor="t">
            <a:spAutoFit/>
          </a:bodyPr>
          <a:lstStyle/>
          <a:p>
            <a:pPr algn="ctr">
              <a:lnSpc>
                <a:spcPts val="7325"/>
              </a:lnSpc>
            </a:pPr>
            <a:r>
              <a:rPr lang="fr-CH" sz="5232" dirty="0">
                <a:solidFill>
                  <a:srgbClr val="E9521E"/>
                </a:solidFill>
                <a:latin typeface="Anton"/>
              </a:rPr>
              <a:t>Notre manuel méthodologique</a:t>
            </a:r>
            <a:r>
              <a:rPr lang="en-US" sz="5232" dirty="0">
                <a:solidFill>
                  <a:srgbClr val="E9521E"/>
                </a:solidFill>
                <a:latin typeface="Anton"/>
              </a:rPr>
              <a:t> :</a:t>
            </a:r>
          </a:p>
          <a:p>
            <a:pPr algn="ctr">
              <a:lnSpc>
                <a:spcPts val="4983"/>
              </a:lnSpc>
            </a:pPr>
            <a:r>
              <a:rPr lang="en-US" sz="3559" dirty="0">
                <a:solidFill>
                  <a:srgbClr val="FFFFFF"/>
                </a:solidFill>
                <a:latin typeface="Open Sans"/>
              </a:rPr>
              <a:t>une première systématisation de l’expérience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35922" y="2335290"/>
            <a:ext cx="7784461" cy="3003969"/>
          </a:xfrm>
          <a:custGeom>
            <a:avLst/>
            <a:gdLst/>
            <a:ahLst/>
            <a:cxnLst/>
            <a:rect l="l" t="t" r="r" b="b"/>
            <a:pathLst>
              <a:path w="5325237" h="2054972">
                <a:moveTo>
                  <a:pt x="0" y="0"/>
                </a:moveTo>
                <a:lnTo>
                  <a:pt x="5325237" y="0"/>
                </a:lnTo>
                <a:lnTo>
                  <a:pt x="5325237" y="2054972"/>
                </a:lnTo>
                <a:lnTo>
                  <a:pt x="0" y="2054972"/>
                </a:lnTo>
                <a:lnTo>
                  <a:pt x="0" y="0"/>
                </a:lnTo>
                <a:close/>
              </a:path>
            </a:pathLst>
          </a:custGeom>
          <a:blipFill>
            <a:blip r:embed="rId2"/>
            <a:stretch>
              <a:fillRect t="-13768"/>
            </a:stretch>
          </a:blipFill>
        </p:spPr>
        <p:txBody>
          <a:bodyPr/>
          <a:lstStyle/>
          <a:p>
            <a:endParaRPr lang="fr-CH" sz="2631"/>
          </a:p>
        </p:txBody>
      </p:sp>
      <p:sp>
        <p:nvSpPr>
          <p:cNvPr id="3" name="Freeform 3"/>
          <p:cNvSpPr/>
          <p:nvPr/>
        </p:nvSpPr>
        <p:spPr>
          <a:xfrm>
            <a:off x="1235923" y="5346700"/>
            <a:ext cx="2594820" cy="4010025"/>
          </a:xfrm>
          <a:custGeom>
            <a:avLst/>
            <a:gdLst/>
            <a:ahLst/>
            <a:cxnLst/>
            <a:rect l="l" t="t" r="r" b="b"/>
            <a:pathLst>
              <a:path w="1775079" h="2743200">
                <a:moveTo>
                  <a:pt x="0" y="0"/>
                </a:moveTo>
                <a:lnTo>
                  <a:pt x="1775079" y="0"/>
                </a:lnTo>
                <a:lnTo>
                  <a:pt x="1775079" y="2743200"/>
                </a:lnTo>
                <a:lnTo>
                  <a:pt x="0" y="2743200"/>
                </a:lnTo>
                <a:lnTo>
                  <a:pt x="0" y="0"/>
                </a:lnTo>
                <a:close/>
              </a:path>
            </a:pathLst>
          </a:custGeom>
          <a:blipFill>
            <a:blip r:embed="rId3"/>
            <a:stretch>
              <a:fillRect/>
            </a:stretch>
          </a:blipFill>
        </p:spPr>
        <p:txBody>
          <a:bodyPr/>
          <a:lstStyle/>
          <a:p>
            <a:endParaRPr lang="fr-CH" sz="2631"/>
          </a:p>
        </p:txBody>
      </p:sp>
      <p:sp>
        <p:nvSpPr>
          <p:cNvPr id="4" name="Freeform 4"/>
          <p:cNvSpPr/>
          <p:nvPr/>
        </p:nvSpPr>
        <p:spPr>
          <a:xfrm>
            <a:off x="3830743" y="5346700"/>
            <a:ext cx="2594820" cy="4010025"/>
          </a:xfrm>
          <a:custGeom>
            <a:avLst/>
            <a:gdLst/>
            <a:ahLst/>
            <a:cxnLst/>
            <a:rect l="l" t="t" r="r" b="b"/>
            <a:pathLst>
              <a:path w="1775079" h="2743200">
                <a:moveTo>
                  <a:pt x="0" y="0"/>
                </a:moveTo>
                <a:lnTo>
                  <a:pt x="1775079" y="0"/>
                </a:lnTo>
                <a:lnTo>
                  <a:pt x="1775079" y="2743200"/>
                </a:lnTo>
                <a:lnTo>
                  <a:pt x="0" y="2743200"/>
                </a:lnTo>
                <a:lnTo>
                  <a:pt x="0" y="0"/>
                </a:lnTo>
                <a:close/>
              </a:path>
            </a:pathLst>
          </a:custGeom>
          <a:blipFill>
            <a:blip r:embed="rId4"/>
            <a:stretch>
              <a:fillRect/>
            </a:stretch>
          </a:blipFill>
        </p:spPr>
        <p:txBody>
          <a:bodyPr/>
          <a:lstStyle/>
          <a:p>
            <a:endParaRPr lang="fr-CH" sz="2631"/>
          </a:p>
        </p:txBody>
      </p:sp>
      <p:sp>
        <p:nvSpPr>
          <p:cNvPr id="5" name="Freeform 5"/>
          <p:cNvSpPr/>
          <p:nvPr/>
        </p:nvSpPr>
        <p:spPr>
          <a:xfrm>
            <a:off x="6425563" y="5346700"/>
            <a:ext cx="2594820" cy="4010025"/>
          </a:xfrm>
          <a:custGeom>
            <a:avLst/>
            <a:gdLst/>
            <a:ahLst/>
            <a:cxnLst/>
            <a:rect l="l" t="t" r="r" b="b"/>
            <a:pathLst>
              <a:path w="1775079" h="2743200">
                <a:moveTo>
                  <a:pt x="0" y="0"/>
                </a:moveTo>
                <a:lnTo>
                  <a:pt x="1775079" y="0"/>
                </a:lnTo>
                <a:lnTo>
                  <a:pt x="1775079" y="2743200"/>
                </a:lnTo>
                <a:lnTo>
                  <a:pt x="0" y="2743200"/>
                </a:lnTo>
                <a:lnTo>
                  <a:pt x="0" y="0"/>
                </a:lnTo>
                <a:close/>
              </a:path>
            </a:pathLst>
          </a:custGeom>
          <a:blipFill>
            <a:blip r:embed="rId5"/>
            <a:stretch>
              <a:fillRect/>
            </a:stretch>
          </a:blipFill>
        </p:spPr>
        <p:txBody>
          <a:bodyPr/>
          <a:lstStyle/>
          <a:p>
            <a:endParaRPr lang="fr-CH" sz="2631"/>
          </a:p>
        </p:txBody>
      </p:sp>
      <p:sp>
        <p:nvSpPr>
          <p:cNvPr id="6" name="Freeform 6"/>
          <p:cNvSpPr/>
          <p:nvPr/>
        </p:nvSpPr>
        <p:spPr>
          <a:xfrm>
            <a:off x="9020384" y="5346700"/>
            <a:ext cx="2594820" cy="4010025"/>
          </a:xfrm>
          <a:custGeom>
            <a:avLst/>
            <a:gdLst/>
            <a:ahLst/>
            <a:cxnLst/>
            <a:rect l="l" t="t" r="r" b="b"/>
            <a:pathLst>
              <a:path w="1775079" h="2743200">
                <a:moveTo>
                  <a:pt x="0" y="0"/>
                </a:moveTo>
                <a:lnTo>
                  <a:pt x="1775079" y="0"/>
                </a:lnTo>
                <a:lnTo>
                  <a:pt x="1775079" y="2743200"/>
                </a:lnTo>
                <a:lnTo>
                  <a:pt x="0" y="2743200"/>
                </a:lnTo>
                <a:lnTo>
                  <a:pt x="0" y="0"/>
                </a:lnTo>
                <a:close/>
              </a:path>
            </a:pathLst>
          </a:custGeom>
          <a:blipFill>
            <a:blip r:embed="rId6"/>
            <a:stretch>
              <a:fillRect/>
            </a:stretch>
          </a:blipFill>
        </p:spPr>
        <p:txBody>
          <a:bodyPr/>
          <a:lstStyle/>
          <a:p>
            <a:endParaRPr lang="fr-CH" sz="2631"/>
          </a:p>
        </p:txBody>
      </p:sp>
      <p:sp>
        <p:nvSpPr>
          <p:cNvPr id="7" name="Freeform 7"/>
          <p:cNvSpPr/>
          <p:nvPr/>
        </p:nvSpPr>
        <p:spPr>
          <a:xfrm>
            <a:off x="11610390" y="1336675"/>
            <a:ext cx="2594820" cy="4010025"/>
          </a:xfrm>
          <a:custGeom>
            <a:avLst/>
            <a:gdLst/>
            <a:ahLst/>
            <a:cxnLst/>
            <a:rect l="l" t="t" r="r" b="b"/>
            <a:pathLst>
              <a:path w="1775079" h="2743200">
                <a:moveTo>
                  <a:pt x="0" y="0"/>
                </a:moveTo>
                <a:lnTo>
                  <a:pt x="1775079" y="0"/>
                </a:lnTo>
                <a:lnTo>
                  <a:pt x="1775079" y="2743200"/>
                </a:lnTo>
                <a:lnTo>
                  <a:pt x="0" y="2743200"/>
                </a:lnTo>
                <a:lnTo>
                  <a:pt x="0" y="0"/>
                </a:lnTo>
                <a:close/>
              </a:path>
            </a:pathLst>
          </a:custGeom>
          <a:blipFill>
            <a:blip r:embed="rId7"/>
            <a:stretch>
              <a:fillRect/>
            </a:stretch>
          </a:blipFill>
        </p:spPr>
        <p:txBody>
          <a:bodyPr/>
          <a:lstStyle/>
          <a:p>
            <a:endParaRPr lang="fr-CH" sz="2631"/>
          </a:p>
        </p:txBody>
      </p:sp>
      <p:sp>
        <p:nvSpPr>
          <p:cNvPr id="8" name="Freeform 8"/>
          <p:cNvSpPr/>
          <p:nvPr/>
        </p:nvSpPr>
        <p:spPr>
          <a:xfrm>
            <a:off x="11615203" y="5346700"/>
            <a:ext cx="2590007" cy="4002584"/>
          </a:xfrm>
          <a:custGeom>
            <a:avLst/>
            <a:gdLst/>
            <a:ahLst/>
            <a:cxnLst/>
            <a:rect l="l" t="t" r="r" b="b"/>
            <a:pathLst>
              <a:path w="1771786" h="2738110">
                <a:moveTo>
                  <a:pt x="0" y="0"/>
                </a:moveTo>
                <a:lnTo>
                  <a:pt x="1771786" y="0"/>
                </a:lnTo>
                <a:lnTo>
                  <a:pt x="1771786" y="2738110"/>
                </a:lnTo>
                <a:lnTo>
                  <a:pt x="0" y="2738110"/>
                </a:lnTo>
                <a:lnTo>
                  <a:pt x="0" y="0"/>
                </a:lnTo>
                <a:close/>
              </a:path>
            </a:pathLst>
          </a:custGeom>
          <a:blipFill>
            <a:blip r:embed="rId8"/>
            <a:stretch>
              <a:fillRect/>
            </a:stretch>
          </a:blipFill>
        </p:spPr>
        <p:txBody>
          <a:bodyPr/>
          <a:lstStyle/>
          <a:p>
            <a:endParaRPr lang="fr-CH" sz="2631"/>
          </a:p>
        </p:txBody>
      </p:sp>
      <p:sp>
        <p:nvSpPr>
          <p:cNvPr id="9" name="Freeform 9"/>
          <p:cNvSpPr/>
          <p:nvPr/>
        </p:nvSpPr>
        <p:spPr>
          <a:xfrm>
            <a:off x="9020383" y="1336675"/>
            <a:ext cx="2590007" cy="4002584"/>
          </a:xfrm>
          <a:custGeom>
            <a:avLst/>
            <a:gdLst/>
            <a:ahLst/>
            <a:cxnLst/>
            <a:rect l="l" t="t" r="r" b="b"/>
            <a:pathLst>
              <a:path w="1771786" h="2738110">
                <a:moveTo>
                  <a:pt x="0" y="0"/>
                </a:moveTo>
                <a:lnTo>
                  <a:pt x="1771786" y="0"/>
                </a:lnTo>
                <a:lnTo>
                  <a:pt x="1771786" y="2738110"/>
                </a:lnTo>
                <a:lnTo>
                  <a:pt x="0" y="2738110"/>
                </a:lnTo>
                <a:lnTo>
                  <a:pt x="0" y="0"/>
                </a:lnTo>
                <a:close/>
              </a:path>
            </a:pathLst>
          </a:custGeom>
          <a:blipFill>
            <a:blip r:embed="rId9"/>
            <a:stretch>
              <a:fillRect/>
            </a:stretch>
          </a:blipFill>
        </p:spPr>
        <p:txBody>
          <a:bodyPr/>
          <a:lstStyle/>
          <a:p>
            <a:endParaRPr lang="fr-CH" sz="2631"/>
          </a:p>
        </p:txBody>
      </p:sp>
      <p:sp>
        <p:nvSpPr>
          <p:cNvPr id="10" name="TextBox 10"/>
          <p:cNvSpPr txBox="1"/>
          <p:nvPr/>
        </p:nvSpPr>
        <p:spPr>
          <a:xfrm>
            <a:off x="1235922" y="660982"/>
            <a:ext cx="7175578" cy="2350002"/>
          </a:xfrm>
          <a:prstGeom prst="rect">
            <a:avLst/>
          </a:prstGeom>
        </p:spPr>
        <p:txBody>
          <a:bodyPr lIns="0" tIns="0" rIns="0" bIns="0" rtlCol="0" anchor="t">
            <a:spAutoFit/>
          </a:bodyPr>
          <a:lstStyle/>
          <a:p>
            <a:pPr algn="ctr"/>
            <a:r>
              <a:rPr lang="fr-FR" sz="4939" dirty="0">
                <a:solidFill>
                  <a:srgbClr val="1D1A55"/>
                </a:solidFill>
                <a:latin typeface="Anton"/>
              </a:rPr>
              <a:t>Notre campagne dans les médias</a:t>
            </a:r>
          </a:p>
          <a:p>
            <a:pPr algn="ctr">
              <a:lnSpc>
                <a:spcPts val="6916"/>
              </a:lnSpc>
            </a:pPr>
            <a:endParaRPr lang="en-US" sz="4939" dirty="0">
              <a:solidFill>
                <a:srgbClr val="1D1A55"/>
              </a:solidFill>
              <a:latin typeface="Anto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42441" y="0"/>
            <a:ext cx="16455220" cy="11379709"/>
            <a:chOff x="0" y="0"/>
            <a:chExt cx="3921802" cy="2883220"/>
          </a:xfrm>
        </p:grpSpPr>
        <p:sp>
          <p:nvSpPr>
            <p:cNvPr id="3" name="Freeform 3"/>
            <p:cNvSpPr/>
            <p:nvPr/>
          </p:nvSpPr>
          <p:spPr>
            <a:xfrm>
              <a:off x="0" y="0"/>
              <a:ext cx="3921802" cy="2883220"/>
            </a:xfrm>
            <a:custGeom>
              <a:avLst/>
              <a:gdLst/>
              <a:ahLst/>
              <a:cxnLst/>
              <a:rect l="l" t="t" r="r" b="b"/>
              <a:pathLst>
                <a:path w="3921802" h="2883220">
                  <a:moveTo>
                    <a:pt x="0" y="0"/>
                  </a:moveTo>
                  <a:lnTo>
                    <a:pt x="3921802" y="0"/>
                  </a:lnTo>
                  <a:lnTo>
                    <a:pt x="3921802" y="2883220"/>
                  </a:lnTo>
                  <a:lnTo>
                    <a:pt x="0" y="2883220"/>
                  </a:lnTo>
                  <a:close/>
                </a:path>
              </a:pathLst>
            </a:custGeom>
            <a:solidFill>
              <a:srgbClr val="1D1A55"/>
            </a:solidFill>
          </p:spPr>
          <p:txBody>
            <a:bodyPr/>
            <a:lstStyle/>
            <a:p>
              <a:endParaRPr lang="fr-CH" sz="2631"/>
            </a:p>
          </p:txBody>
        </p:sp>
        <p:sp>
          <p:nvSpPr>
            <p:cNvPr id="4" name="TextBox 4"/>
            <p:cNvSpPr txBox="1"/>
            <p:nvPr/>
          </p:nvSpPr>
          <p:spPr>
            <a:xfrm>
              <a:off x="0" y="-47625"/>
              <a:ext cx="3921802" cy="2930845"/>
            </a:xfrm>
            <a:prstGeom prst="rect">
              <a:avLst/>
            </a:prstGeom>
          </p:spPr>
          <p:txBody>
            <a:bodyPr lIns="74260" tIns="74260" rIns="74260" bIns="74260" rtlCol="0" anchor="ctr"/>
            <a:lstStyle/>
            <a:p>
              <a:pPr algn="ctr">
                <a:lnSpc>
                  <a:spcPts val="1965"/>
                </a:lnSpc>
              </a:pPr>
              <a:endParaRPr sz="2631"/>
            </a:p>
          </p:txBody>
        </p:sp>
      </p:grpSp>
      <p:sp>
        <p:nvSpPr>
          <p:cNvPr id="5" name="Freeform 5"/>
          <p:cNvSpPr/>
          <p:nvPr/>
        </p:nvSpPr>
        <p:spPr>
          <a:xfrm>
            <a:off x="5021366" y="3115847"/>
            <a:ext cx="6436561" cy="4461707"/>
          </a:xfrm>
          <a:custGeom>
            <a:avLst/>
            <a:gdLst/>
            <a:ahLst/>
            <a:cxnLst/>
            <a:rect l="l" t="t" r="r" b="b"/>
            <a:pathLst>
              <a:path w="4403158" h="3052189">
                <a:moveTo>
                  <a:pt x="0" y="0"/>
                </a:moveTo>
                <a:lnTo>
                  <a:pt x="4403159" y="0"/>
                </a:lnTo>
                <a:lnTo>
                  <a:pt x="4403159" y="3052190"/>
                </a:lnTo>
                <a:lnTo>
                  <a:pt x="0" y="3052190"/>
                </a:lnTo>
                <a:lnTo>
                  <a:pt x="0" y="0"/>
                </a:lnTo>
                <a:close/>
              </a:path>
            </a:pathLst>
          </a:custGeom>
          <a:blipFill>
            <a:blip r:embed="rId2"/>
            <a:stretch>
              <a:fillRect/>
            </a:stretch>
          </a:blipFill>
        </p:spPr>
        <p:txBody>
          <a:bodyPr/>
          <a:lstStyle/>
          <a:p>
            <a:endParaRPr lang="fr-CH" sz="2631"/>
          </a:p>
        </p:txBody>
      </p:sp>
      <p:sp>
        <p:nvSpPr>
          <p:cNvPr id="6" name="Freeform 6"/>
          <p:cNvSpPr/>
          <p:nvPr/>
        </p:nvSpPr>
        <p:spPr>
          <a:xfrm>
            <a:off x="11658925" y="3115847"/>
            <a:ext cx="2230854" cy="4461707"/>
          </a:xfrm>
          <a:custGeom>
            <a:avLst/>
            <a:gdLst/>
            <a:ahLst/>
            <a:cxnLst/>
            <a:rect l="l" t="t" r="r" b="b"/>
            <a:pathLst>
              <a:path w="1526095" h="3052189">
                <a:moveTo>
                  <a:pt x="0" y="0"/>
                </a:moveTo>
                <a:lnTo>
                  <a:pt x="1526095" y="0"/>
                </a:lnTo>
                <a:lnTo>
                  <a:pt x="1526095" y="3052190"/>
                </a:lnTo>
                <a:lnTo>
                  <a:pt x="0" y="3052190"/>
                </a:lnTo>
                <a:lnTo>
                  <a:pt x="0" y="0"/>
                </a:lnTo>
                <a:close/>
              </a:path>
            </a:pathLst>
          </a:custGeom>
          <a:blipFill>
            <a:blip r:embed="rId3"/>
            <a:stretch>
              <a:fillRect/>
            </a:stretch>
          </a:blipFill>
        </p:spPr>
        <p:txBody>
          <a:bodyPr/>
          <a:lstStyle/>
          <a:p>
            <a:endParaRPr lang="fr-CH" sz="2631"/>
          </a:p>
        </p:txBody>
      </p:sp>
      <p:grpSp>
        <p:nvGrpSpPr>
          <p:cNvPr id="7" name="Group 7"/>
          <p:cNvGrpSpPr>
            <a:grpSpLocks noChangeAspect="1"/>
          </p:cNvGrpSpPr>
          <p:nvPr/>
        </p:nvGrpSpPr>
        <p:grpSpPr>
          <a:xfrm>
            <a:off x="13131024" y="585173"/>
            <a:ext cx="982839" cy="968337"/>
            <a:chOff x="0" y="0"/>
            <a:chExt cx="1662836" cy="1638300"/>
          </a:xfrm>
        </p:grpSpPr>
        <p:sp>
          <p:nvSpPr>
            <p:cNvPr id="8" name="Freeform 8"/>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4"/>
              <a:stretch>
                <a:fillRect l="-51" r="-1"/>
              </a:stretch>
            </a:blipFill>
          </p:spPr>
          <p:txBody>
            <a:bodyPr/>
            <a:lstStyle/>
            <a:p>
              <a:endParaRPr lang="fr-CH" sz="2631"/>
            </a:p>
          </p:txBody>
        </p:sp>
      </p:grpSp>
      <p:sp>
        <p:nvSpPr>
          <p:cNvPr id="9" name="TextBox 9"/>
          <p:cNvSpPr txBox="1"/>
          <p:nvPr/>
        </p:nvSpPr>
        <p:spPr>
          <a:xfrm>
            <a:off x="5482276" y="1714781"/>
            <a:ext cx="4338380" cy="768415"/>
          </a:xfrm>
          <a:prstGeom prst="rect">
            <a:avLst/>
          </a:prstGeom>
        </p:spPr>
        <p:txBody>
          <a:bodyPr wrap="square" lIns="0" tIns="0" rIns="0" bIns="0" rtlCol="0" anchor="t">
            <a:spAutoFit/>
          </a:bodyPr>
          <a:lstStyle/>
          <a:p>
            <a:pPr algn="ctr">
              <a:lnSpc>
                <a:spcPts val="6276"/>
              </a:lnSpc>
            </a:pPr>
            <a:r>
              <a:rPr lang="fr-CH" sz="4800" kern="0" dirty="0">
                <a:solidFill>
                  <a:srgbClr val="E9521E"/>
                </a:solidFill>
                <a:latin typeface="Anton"/>
                <a:ea typeface="+mj-ea"/>
                <a:cs typeface="Calibri"/>
              </a:rPr>
              <a:t>Reconnaissance</a:t>
            </a:r>
            <a:r>
              <a:rPr lang="en-US" sz="4800" kern="0" dirty="0">
                <a:solidFill>
                  <a:srgbClr val="E9521E"/>
                </a:solidFill>
                <a:latin typeface="Anton"/>
                <a:ea typeface="+mj-ea"/>
                <a:cs typeface="Calibri"/>
              </a:rPr>
              <a:t>:</a:t>
            </a:r>
          </a:p>
        </p:txBody>
      </p:sp>
      <p:sp>
        <p:nvSpPr>
          <p:cNvPr id="10" name="TextBox 10"/>
          <p:cNvSpPr txBox="1"/>
          <p:nvPr/>
        </p:nvSpPr>
        <p:spPr>
          <a:xfrm>
            <a:off x="5021366" y="7549707"/>
            <a:ext cx="6436561" cy="281424"/>
          </a:xfrm>
          <a:prstGeom prst="rect">
            <a:avLst/>
          </a:prstGeom>
        </p:spPr>
        <p:txBody>
          <a:bodyPr lIns="0" tIns="0" rIns="0" bIns="0" rtlCol="0" anchor="t">
            <a:spAutoFit/>
          </a:bodyPr>
          <a:lstStyle/>
          <a:p>
            <a:pPr algn="ctr">
              <a:lnSpc>
                <a:spcPts val="1965"/>
              </a:lnSpc>
            </a:pPr>
            <a:endParaRPr sz="2631"/>
          </a:p>
        </p:txBody>
      </p:sp>
      <p:sp>
        <p:nvSpPr>
          <p:cNvPr id="11" name="TextBox 11"/>
          <p:cNvSpPr txBox="1"/>
          <p:nvPr/>
        </p:nvSpPr>
        <p:spPr>
          <a:xfrm>
            <a:off x="957090" y="3046228"/>
            <a:ext cx="3863776" cy="4080989"/>
          </a:xfrm>
          <a:prstGeom prst="rect">
            <a:avLst/>
          </a:prstGeom>
        </p:spPr>
        <p:txBody>
          <a:bodyPr lIns="0" tIns="0" rIns="0" bIns="0" rtlCol="0" anchor="t">
            <a:spAutoFit/>
          </a:bodyPr>
          <a:lstStyle/>
          <a:p>
            <a:endParaRPr lang="fr-FR" sz="3600" dirty="0"/>
          </a:p>
          <a:p>
            <a:pPr algn="ctr"/>
            <a:r>
              <a:rPr lang="fr-FR" sz="3274" dirty="0">
                <a:solidFill>
                  <a:srgbClr val="FFFFFF"/>
                </a:solidFill>
                <a:latin typeface="Open Sans Light Bold"/>
              </a:rPr>
              <a:t>1 des 10 expériences remarquables de travail sur les masculinités au Mexique par le PNUD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671883" y="607584"/>
            <a:ext cx="5233979" cy="756746"/>
          </a:xfrm>
          <a:prstGeom prst="rect">
            <a:avLst/>
          </a:prstGeom>
        </p:spPr>
        <p:txBody>
          <a:bodyPr lIns="0" tIns="0" rIns="0" bIns="0" rtlCol="0" anchor="t">
            <a:spAutoFit/>
          </a:bodyPr>
          <a:lstStyle/>
          <a:p>
            <a:pPr algn="ctr">
              <a:lnSpc>
                <a:spcPts val="6276"/>
              </a:lnSpc>
            </a:pPr>
            <a:r>
              <a:rPr lang="fr-CH" sz="4482" dirty="0">
                <a:solidFill>
                  <a:srgbClr val="1D1A55"/>
                </a:solidFill>
                <a:latin typeface="Anton"/>
              </a:rPr>
              <a:t>Notre travail actuel</a:t>
            </a:r>
            <a:r>
              <a:rPr lang="en-US" sz="4482" dirty="0">
                <a:solidFill>
                  <a:srgbClr val="1D1A55"/>
                </a:solidFill>
                <a:latin typeface="Anton"/>
              </a:rPr>
              <a:t> </a:t>
            </a:r>
          </a:p>
        </p:txBody>
      </p:sp>
      <p:sp>
        <p:nvSpPr>
          <p:cNvPr id="3" name="TextBox 3"/>
          <p:cNvSpPr txBox="1"/>
          <p:nvPr/>
        </p:nvSpPr>
        <p:spPr>
          <a:xfrm>
            <a:off x="1191476" y="1491251"/>
            <a:ext cx="12814949" cy="8448723"/>
          </a:xfrm>
          <a:prstGeom prst="rect">
            <a:avLst/>
          </a:prstGeom>
        </p:spPr>
        <p:txBody>
          <a:bodyPr lIns="0" tIns="0" rIns="0" bIns="0" rtlCol="0" anchor="t">
            <a:spAutoFit/>
          </a:bodyPr>
          <a:lstStyle/>
          <a:p>
            <a:pPr algn="ctr">
              <a:lnSpc>
                <a:spcPts val="3823"/>
              </a:lnSpc>
            </a:pPr>
            <a:endParaRPr sz="4482" dirty="0">
              <a:solidFill>
                <a:srgbClr val="1D1A55"/>
              </a:solidFill>
              <a:latin typeface="Anton"/>
            </a:endParaRPr>
          </a:p>
          <a:p>
            <a:pPr marL="457200" indent="-457200" algn="ctr">
              <a:buFont typeface="Arial" panose="020B0604020202020204" pitchFamily="34" charset="0"/>
              <a:buChar char="•"/>
            </a:pPr>
            <a:r>
              <a:rPr lang="fr-FR" sz="2874" dirty="0">
                <a:solidFill>
                  <a:srgbClr val="1D1A55"/>
                </a:solidFill>
                <a:latin typeface="Open Sans"/>
              </a:rPr>
              <a:t>En 2023, l'intervention sur les masculinités s'est consolidée.</a:t>
            </a:r>
            <a:br>
              <a:rPr lang="fr-FR" sz="2874" dirty="0">
                <a:solidFill>
                  <a:srgbClr val="1D1A55"/>
                </a:solidFill>
                <a:latin typeface="Open Sans"/>
              </a:rPr>
            </a:br>
            <a:r>
              <a:rPr lang="fr-FR" sz="2874" dirty="0">
                <a:solidFill>
                  <a:srgbClr val="1D1A55"/>
                </a:solidFill>
                <a:latin typeface="Open Sans"/>
              </a:rPr>
              <a:t>Des cycles d'ateliers ont été menés avec des groupes de 9 organisations/institutions, réunissant un total de </a:t>
            </a:r>
            <a:r>
              <a:rPr lang="fr-FR" sz="2874" b="1" dirty="0">
                <a:solidFill>
                  <a:srgbClr val="1D1A55"/>
                </a:solidFill>
                <a:latin typeface="Open Sans"/>
              </a:rPr>
              <a:t>312 participants </a:t>
            </a:r>
            <a:r>
              <a:rPr lang="fr-FR" sz="2874" dirty="0">
                <a:solidFill>
                  <a:srgbClr val="1D1A55"/>
                </a:solidFill>
                <a:latin typeface="Open Sans"/>
              </a:rPr>
              <a:t>âgés de 12 à 62 ans.</a:t>
            </a:r>
          </a:p>
          <a:p>
            <a:pPr marL="457200" indent="-457200" algn="ctr">
              <a:buFont typeface="Arial" panose="020B0604020202020204" pitchFamily="34" charset="0"/>
              <a:buChar char="•"/>
            </a:pPr>
            <a:endParaRPr lang="fr-FR" sz="2874" dirty="0">
              <a:solidFill>
                <a:srgbClr val="1D1A55"/>
              </a:solidFill>
              <a:latin typeface="Open Sans"/>
            </a:endParaRPr>
          </a:p>
          <a:p>
            <a:pPr marL="457200" indent="-457200" algn="ctr">
              <a:buFont typeface="Arial" panose="020B0604020202020204" pitchFamily="34" charset="0"/>
              <a:buChar char="•"/>
            </a:pPr>
            <a:r>
              <a:rPr lang="fr-FR" sz="2874" dirty="0">
                <a:solidFill>
                  <a:srgbClr val="1D1A55"/>
                </a:solidFill>
                <a:latin typeface="Open Sans"/>
              </a:rPr>
              <a:t>Leurs </a:t>
            </a:r>
            <a:r>
              <a:rPr lang="fr-FR" sz="2874" b="1" dirty="0">
                <a:solidFill>
                  <a:srgbClr val="1D1A55"/>
                </a:solidFill>
                <a:latin typeface="Open Sans"/>
              </a:rPr>
              <a:t>profils </a:t>
            </a:r>
            <a:r>
              <a:rPr lang="fr-FR" sz="2874" dirty="0">
                <a:solidFill>
                  <a:srgbClr val="1D1A55"/>
                </a:solidFill>
                <a:latin typeface="Open Sans"/>
              </a:rPr>
              <a:t>: Personnel de santé, personnel enseignant et administratif des écoles, étudiants du secondaire, du lycée et de l'université, opérateurs de transport public, serveurs, personnel des organisations de la société civile.</a:t>
            </a:r>
          </a:p>
          <a:p>
            <a:pPr marL="457200" indent="-457200" algn="ctr">
              <a:buFont typeface="Arial" panose="020B0604020202020204" pitchFamily="34" charset="0"/>
              <a:buChar char="•"/>
            </a:pPr>
            <a:endParaRPr lang="en-US" sz="2874" dirty="0">
              <a:solidFill>
                <a:srgbClr val="1D1A55"/>
              </a:solidFill>
              <a:latin typeface="Open Sans"/>
            </a:endParaRPr>
          </a:p>
          <a:p>
            <a:pPr marL="457200" indent="-457200" algn="ctr">
              <a:buFont typeface="Arial" panose="020B0604020202020204" pitchFamily="34" charset="0"/>
              <a:buChar char="•"/>
            </a:pPr>
            <a:r>
              <a:rPr lang="fr-FR" sz="2874" dirty="0">
                <a:solidFill>
                  <a:srgbClr val="1D1A55"/>
                </a:solidFill>
                <a:latin typeface="Open Sans"/>
              </a:rPr>
              <a:t>Les </a:t>
            </a:r>
            <a:r>
              <a:rPr lang="fr-FR" sz="2874" b="1" dirty="0">
                <a:solidFill>
                  <a:srgbClr val="1D1A55"/>
                </a:solidFill>
                <a:latin typeface="Open Sans"/>
              </a:rPr>
              <a:t>thèmes</a:t>
            </a:r>
            <a:r>
              <a:rPr lang="fr-FR" sz="2874" dirty="0">
                <a:solidFill>
                  <a:srgbClr val="1D1A55"/>
                </a:solidFill>
                <a:latin typeface="Open Sans"/>
              </a:rPr>
              <a:t> appropriés liés au travail avec les hommes ont été consolidés et priorisés : Autosoins et masculinités ; Identités de genre et diversités ; Masculinités et violences de genre ; Masculinités, harcèlement et harcèlement sexuel.</a:t>
            </a:r>
          </a:p>
          <a:p>
            <a:pPr marL="457200" indent="-457200" algn="ctr">
              <a:buFont typeface="Arial" panose="020B0604020202020204" pitchFamily="34" charset="0"/>
              <a:buChar char="•"/>
            </a:pPr>
            <a:endParaRPr lang="fr-FR" sz="2874" dirty="0">
              <a:solidFill>
                <a:srgbClr val="1D1A55"/>
              </a:solidFill>
              <a:latin typeface="Open Sans"/>
            </a:endParaRPr>
          </a:p>
          <a:p>
            <a:pPr marL="457200" indent="-457200" algn="ctr">
              <a:buFont typeface="Arial" panose="020B0604020202020204" pitchFamily="34" charset="0"/>
              <a:buChar char="•"/>
            </a:pPr>
            <a:r>
              <a:rPr lang="fr-FR" sz="2874" dirty="0">
                <a:solidFill>
                  <a:srgbClr val="1D1A55"/>
                </a:solidFill>
                <a:latin typeface="Open Sans"/>
              </a:rPr>
              <a:t>En 2024 : </a:t>
            </a:r>
            <a:r>
              <a:rPr lang="fr-FR" sz="2874" b="1" dirty="0">
                <a:solidFill>
                  <a:srgbClr val="1D1A55"/>
                </a:solidFill>
                <a:latin typeface="Open Sans"/>
              </a:rPr>
              <a:t>collaborations avec d'autres organisations et institutions</a:t>
            </a:r>
            <a:r>
              <a:rPr lang="fr-FR" sz="2874" dirty="0">
                <a:solidFill>
                  <a:srgbClr val="1D1A55"/>
                </a:solidFill>
                <a:latin typeface="Open Sans"/>
              </a:rPr>
              <a:t>, grâce notamment à l'atelier de capitalisation permettant de partager des expériences.</a:t>
            </a:r>
            <a:endParaRPr lang="en-US" sz="2874" dirty="0">
              <a:solidFill>
                <a:srgbClr val="1D1A55"/>
              </a:solidFill>
              <a:latin typeface="Open Sans"/>
            </a:endParaRPr>
          </a:p>
        </p:txBody>
      </p:sp>
      <p:grpSp>
        <p:nvGrpSpPr>
          <p:cNvPr id="4" name="Group 4"/>
          <p:cNvGrpSpPr>
            <a:grpSpLocks noChangeAspect="1"/>
          </p:cNvGrpSpPr>
          <p:nvPr/>
        </p:nvGrpSpPr>
        <p:grpSpPr>
          <a:xfrm>
            <a:off x="13515026" y="396034"/>
            <a:ext cx="982798" cy="968296"/>
            <a:chOff x="0" y="0"/>
            <a:chExt cx="1662836" cy="1638300"/>
          </a:xfrm>
        </p:grpSpPr>
        <p:sp>
          <p:nvSpPr>
            <p:cNvPr id="5" name="Freeform 5"/>
            <p:cNvSpPr/>
            <p:nvPr/>
          </p:nvSpPr>
          <p:spPr>
            <a:xfrm>
              <a:off x="0" y="0"/>
              <a:ext cx="1662811" cy="1638300"/>
            </a:xfrm>
            <a:custGeom>
              <a:avLst/>
              <a:gdLst/>
              <a:ahLst/>
              <a:cxnLst/>
              <a:rect l="l" t="t" r="r" b="b"/>
              <a:pathLst>
                <a:path w="1662811" h="1638300">
                  <a:moveTo>
                    <a:pt x="1662811" y="0"/>
                  </a:moveTo>
                  <a:lnTo>
                    <a:pt x="0" y="0"/>
                  </a:lnTo>
                  <a:lnTo>
                    <a:pt x="0" y="1638300"/>
                  </a:lnTo>
                  <a:lnTo>
                    <a:pt x="1662811" y="1638300"/>
                  </a:lnTo>
                  <a:lnTo>
                    <a:pt x="1662811" y="0"/>
                  </a:lnTo>
                  <a:close/>
                </a:path>
              </a:pathLst>
            </a:custGeom>
            <a:blipFill>
              <a:blip r:embed="rId2"/>
              <a:stretch>
                <a:fillRect l="-51" r="-1"/>
              </a:stretch>
            </a:blipFill>
          </p:spPr>
          <p:txBody>
            <a:bodyPr/>
            <a:lstStyle/>
            <a:p>
              <a:endParaRPr lang="fr-CH" sz="2631"/>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063A-0016-F361-2873-6D084C9E19A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AB75AC1-2B37-8BAA-8A14-74FF57FDE9A7}"/>
              </a:ext>
            </a:extLst>
          </p:cNvPr>
          <p:cNvSpPr txBox="1"/>
          <p:nvPr/>
        </p:nvSpPr>
        <p:spPr>
          <a:xfrm>
            <a:off x="899999" y="468001"/>
            <a:ext cx="2941955" cy="205104"/>
          </a:xfrm>
          <a:prstGeom prst="rect">
            <a:avLst/>
          </a:prstGeom>
        </p:spPr>
        <p:txBody>
          <a:bodyPr vert="horz" wrap="square" lIns="0" tIns="19050" rIns="0" bIns="0" rtlCol="0">
            <a:spAutoFit/>
          </a:bodyPr>
          <a:lstStyle/>
          <a:p>
            <a:pPr>
              <a:lnSpc>
                <a:spcPct val="100000"/>
              </a:lnSpc>
              <a:spcBef>
                <a:spcPts val="150"/>
              </a:spcBef>
            </a:pPr>
            <a:r>
              <a:rPr sz="1100" spc="-80">
                <a:solidFill>
                  <a:srgbClr val="1D1955"/>
                </a:solidFill>
                <a:latin typeface="Calibri"/>
                <a:cs typeface="Calibri"/>
              </a:rPr>
              <a:t>MÉDECINS</a:t>
            </a:r>
            <a:r>
              <a:rPr sz="1100" spc="20">
                <a:solidFill>
                  <a:srgbClr val="1D1955"/>
                </a:solidFill>
                <a:latin typeface="Calibri"/>
                <a:cs typeface="Calibri"/>
              </a:rPr>
              <a:t> </a:t>
            </a:r>
            <a:r>
              <a:rPr sz="1100" spc="-155">
                <a:solidFill>
                  <a:srgbClr val="1D1955"/>
                </a:solidFill>
                <a:latin typeface="Calibri"/>
                <a:cs typeface="Calibri"/>
              </a:rPr>
              <a:t>DU</a:t>
            </a:r>
            <a:r>
              <a:rPr sz="1100" spc="20">
                <a:solidFill>
                  <a:srgbClr val="1D1955"/>
                </a:solidFill>
                <a:latin typeface="Calibri"/>
                <a:cs typeface="Calibri"/>
              </a:rPr>
              <a:t> </a:t>
            </a:r>
            <a:r>
              <a:rPr sz="1100" spc="-135">
                <a:solidFill>
                  <a:srgbClr val="1D1955"/>
                </a:solidFill>
                <a:latin typeface="Calibri"/>
                <a:cs typeface="Calibri"/>
              </a:rPr>
              <a:t>MONDE</a:t>
            </a:r>
            <a:r>
              <a:rPr sz="1100" spc="15">
                <a:solidFill>
                  <a:srgbClr val="1D1955"/>
                </a:solidFill>
                <a:latin typeface="Calibri"/>
                <a:cs typeface="Calibri"/>
              </a:rPr>
              <a:t> </a:t>
            </a:r>
            <a:r>
              <a:rPr sz="1100" spc="-15">
                <a:solidFill>
                  <a:srgbClr val="1D1955"/>
                </a:solidFill>
                <a:latin typeface="Calibri"/>
                <a:cs typeface="Calibri"/>
              </a:rPr>
              <a:t>40</a:t>
            </a:r>
            <a:r>
              <a:rPr sz="1100" spc="15">
                <a:solidFill>
                  <a:srgbClr val="1D1955"/>
                </a:solidFill>
                <a:latin typeface="Calibri"/>
                <a:cs typeface="Calibri"/>
              </a:rPr>
              <a:t> </a:t>
            </a:r>
            <a:r>
              <a:rPr sz="1100" spc="-95">
                <a:solidFill>
                  <a:srgbClr val="1D1955"/>
                </a:solidFill>
                <a:latin typeface="Calibri"/>
                <a:cs typeface="Calibri"/>
              </a:rPr>
              <a:t>LUTTE</a:t>
            </a:r>
            <a:r>
              <a:rPr sz="1100" spc="20">
                <a:solidFill>
                  <a:srgbClr val="1D1955"/>
                </a:solidFill>
                <a:latin typeface="Calibri"/>
                <a:cs typeface="Calibri"/>
              </a:rPr>
              <a:t> </a:t>
            </a:r>
            <a:r>
              <a:rPr sz="1100" spc="-120">
                <a:solidFill>
                  <a:srgbClr val="1D1955"/>
                </a:solidFill>
                <a:latin typeface="Calibri"/>
                <a:cs typeface="Calibri"/>
              </a:rPr>
              <a:t>POUR</a:t>
            </a:r>
            <a:r>
              <a:rPr sz="1100" spc="20">
                <a:solidFill>
                  <a:srgbClr val="1D1955"/>
                </a:solidFill>
                <a:latin typeface="Calibri"/>
                <a:cs typeface="Calibri"/>
              </a:rPr>
              <a:t> </a:t>
            </a:r>
            <a:r>
              <a:rPr sz="1100" spc="-45">
                <a:solidFill>
                  <a:srgbClr val="1D1955"/>
                </a:solidFill>
                <a:latin typeface="Calibri"/>
                <a:cs typeface="Calibri"/>
              </a:rPr>
              <a:t>L’ACCÈS</a:t>
            </a:r>
            <a:r>
              <a:rPr sz="1100" spc="20">
                <a:solidFill>
                  <a:srgbClr val="1D1955"/>
                </a:solidFill>
                <a:latin typeface="Calibri"/>
                <a:cs typeface="Calibri"/>
              </a:rPr>
              <a:t> </a:t>
            </a:r>
            <a:r>
              <a:rPr sz="1100" spc="-105">
                <a:solidFill>
                  <a:srgbClr val="1D1955"/>
                </a:solidFill>
                <a:latin typeface="Calibri"/>
                <a:cs typeface="Calibri"/>
              </a:rPr>
              <a:t>AUX</a:t>
            </a:r>
            <a:r>
              <a:rPr sz="1100" spc="25">
                <a:solidFill>
                  <a:srgbClr val="1D1955"/>
                </a:solidFill>
                <a:latin typeface="Calibri"/>
                <a:cs typeface="Calibri"/>
              </a:rPr>
              <a:t> </a:t>
            </a:r>
            <a:r>
              <a:rPr sz="1100" spc="-70">
                <a:solidFill>
                  <a:srgbClr val="1D1955"/>
                </a:solidFill>
                <a:latin typeface="Calibri"/>
                <a:cs typeface="Calibri"/>
              </a:rPr>
              <a:t>SOINS</a:t>
            </a:r>
            <a:endParaRPr sz="1100">
              <a:latin typeface="Calibri"/>
              <a:cs typeface="Calibri"/>
            </a:endParaRPr>
          </a:p>
        </p:txBody>
      </p:sp>
      <p:sp>
        <p:nvSpPr>
          <p:cNvPr id="3" name="object 3">
            <a:extLst>
              <a:ext uri="{FF2B5EF4-FFF2-40B4-BE49-F238E27FC236}">
                <a16:creationId xmlns:a16="http://schemas.microsoft.com/office/drawing/2014/main" id="{36C56325-34F8-5F25-7BE0-5BF63EA7B5E9}"/>
              </a:ext>
            </a:extLst>
          </p:cNvPr>
          <p:cNvSpPr/>
          <p:nvPr/>
        </p:nvSpPr>
        <p:spPr>
          <a:xfrm>
            <a:off x="-14105" y="1397"/>
            <a:ext cx="15120619" cy="10692003"/>
          </a:xfrm>
          <a:custGeom>
            <a:avLst/>
            <a:gdLst/>
            <a:ahLst/>
            <a:cxnLst/>
            <a:rect l="l" t="t" r="r" b="b"/>
            <a:pathLst>
              <a:path w="15120619" h="2436495">
                <a:moveTo>
                  <a:pt x="15120010" y="0"/>
                </a:moveTo>
                <a:lnTo>
                  <a:pt x="0" y="0"/>
                </a:lnTo>
                <a:lnTo>
                  <a:pt x="0" y="2435999"/>
                </a:lnTo>
                <a:lnTo>
                  <a:pt x="15120010" y="2435999"/>
                </a:lnTo>
                <a:lnTo>
                  <a:pt x="15120010" y="0"/>
                </a:lnTo>
                <a:close/>
              </a:path>
            </a:pathLst>
          </a:custGeom>
          <a:solidFill>
            <a:srgbClr val="1D1955"/>
          </a:solidFill>
        </p:spPr>
        <p:txBody>
          <a:bodyPr wrap="square" lIns="0" tIns="0" rIns="0" bIns="0" rtlCol="0"/>
          <a:lstStyle/>
          <a:p>
            <a:endParaRPr/>
          </a:p>
        </p:txBody>
      </p:sp>
      <p:sp>
        <p:nvSpPr>
          <p:cNvPr id="6" name="object 6">
            <a:extLst>
              <a:ext uri="{FF2B5EF4-FFF2-40B4-BE49-F238E27FC236}">
                <a16:creationId xmlns:a16="http://schemas.microsoft.com/office/drawing/2014/main" id="{65EDA0F3-C4F3-7D6F-3C1F-A15FB85AD85B}"/>
              </a:ext>
            </a:extLst>
          </p:cNvPr>
          <p:cNvSpPr/>
          <p:nvPr/>
        </p:nvSpPr>
        <p:spPr>
          <a:xfrm>
            <a:off x="0" y="10234803"/>
            <a:ext cx="15125700"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7" name="object 7">
            <a:extLst>
              <a:ext uri="{FF2B5EF4-FFF2-40B4-BE49-F238E27FC236}">
                <a16:creationId xmlns:a16="http://schemas.microsoft.com/office/drawing/2014/main" id="{7719C042-2843-ABE4-ED9C-1172FC2CA8A0}"/>
              </a:ext>
            </a:extLst>
          </p:cNvPr>
          <p:cNvSpPr txBox="1">
            <a:spLocks noGrp="1"/>
          </p:cNvSpPr>
          <p:nvPr>
            <p:ph type="sldNum" sz="quarter" idx="7"/>
          </p:nvPr>
        </p:nvSpPr>
        <p:spPr>
          <a:xfrm>
            <a:off x="7302066" y="10319285"/>
            <a:ext cx="1403784" cy="207749"/>
          </a:xfrm>
          <a:prstGeom prst="rect">
            <a:avLst/>
          </a:prstGeom>
        </p:spPr>
        <p:txBody>
          <a:bodyPr vert="horz" wrap="square" lIns="0" tIns="22860" rIns="0" bIns="0" rtlCol="0">
            <a:spAutoFit/>
          </a:bodyPr>
          <a:lstStyle/>
          <a:p>
            <a:pPr marL="12700">
              <a:lnSpc>
                <a:spcPct val="100000"/>
              </a:lnSpc>
              <a:spcBef>
                <a:spcPts val="180"/>
              </a:spcBef>
            </a:pPr>
            <a:r>
              <a:rPr spc="-5">
                <a:latin typeface="Open Sans" panose="020B0606030504020204" pitchFamily="34" charset="0"/>
                <a:ea typeface="Open Sans" panose="020B0606030504020204" pitchFamily="34" charset="0"/>
                <a:cs typeface="Open Sans" panose="020B0606030504020204" pitchFamily="34" charset="0"/>
              </a:rPr>
              <a:t>Page</a:t>
            </a:r>
            <a:r>
              <a:rPr spc="-6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25</a:t>
            </a:fld>
            <a:endParaRPr spc="15">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3">
            <a:extLst>
              <a:ext uri="{FF2B5EF4-FFF2-40B4-BE49-F238E27FC236}">
                <a16:creationId xmlns:a16="http://schemas.microsoft.com/office/drawing/2014/main" id="{B60FF02A-9C11-DAB9-2F41-15BE68E1CC4B}"/>
              </a:ext>
            </a:extLst>
          </p:cNvPr>
          <p:cNvSpPr txBox="1">
            <a:spLocks/>
          </p:cNvSpPr>
          <p:nvPr/>
        </p:nvSpPr>
        <p:spPr>
          <a:xfrm>
            <a:off x="3246783" y="1315658"/>
            <a:ext cx="7557067" cy="1502976"/>
          </a:xfrm>
          <a:prstGeom prst="rect">
            <a:avLst/>
          </a:prstGeom>
        </p:spPr>
        <p:txBody>
          <a:bodyPr vert="horz" wrap="square" lIns="0" tIns="12700" rIns="0" bIns="0" rtlCol="0" anchor="t">
            <a:spAutoFit/>
          </a:bodyPr>
          <a:lstStyle>
            <a:lvl1pPr>
              <a:defRPr sz="3050" b="0" i="0">
                <a:solidFill>
                  <a:srgbClr val="E9521E"/>
                </a:solidFill>
                <a:latin typeface="Calibri"/>
                <a:ea typeface="+mj-ea"/>
                <a:cs typeface="Calibri"/>
              </a:defRPr>
            </a:lvl1pPr>
          </a:lstStyle>
          <a:p>
            <a:pPr marL="12700" algn="ctr">
              <a:spcBef>
                <a:spcPts val="100"/>
              </a:spcBef>
            </a:pPr>
            <a:r>
              <a:rPr lang="fr-FR" sz="4800" kern="0" dirty="0">
                <a:latin typeface="Anton"/>
              </a:rPr>
              <a:t>La capitalisation </a:t>
            </a:r>
          </a:p>
          <a:p>
            <a:pPr marL="12700" algn="ctr">
              <a:spcBef>
                <a:spcPts val="100"/>
              </a:spcBef>
            </a:pPr>
            <a:r>
              <a:rPr lang="fr-FR" sz="4800" kern="0" dirty="0">
                <a:latin typeface="Anton"/>
              </a:rPr>
              <a:t>Méthodologie et Résultats</a:t>
            </a:r>
            <a:endParaRPr lang="fr-FR" sz="4800" dirty="0"/>
          </a:p>
        </p:txBody>
      </p:sp>
      <p:pic>
        <p:nvPicPr>
          <p:cNvPr id="15" name="object 7">
            <a:extLst>
              <a:ext uri="{FF2B5EF4-FFF2-40B4-BE49-F238E27FC236}">
                <a16:creationId xmlns:a16="http://schemas.microsoft.com/office/drawing/2014/main" id="{326E401D-1D47-D8E5-401A-15D6A0A0F9AC}"/>
              </a:ext>
            </a:extLst>
          </p:cNvPr>
          <p:cNvPicPr/>
          <p:nvPr/>
        </p:nvPicPr>
        <p:blipFill>
          <a:blip r:embed="rId2" cstate="print"/>
          <a:stretch>
            <a:fillRect/>
          </a:stretch>
        </p:blipFill>
        <p:spPr>
          <a:xfrm>
            <a:off x="13498585" y="9140943"/>
            <a:ext cx="1286292" cy="1282216"/>
          </a:xfrm>
          <a:prstGeom prst="rect">
            <a:avLst/>
          </a:prstGeom>
        </p:spPr>
      </p:pic>
    </p:spTree>
    <p:extLst>
      <p:ext uri="{BB962C8B-B14F-4D97-AF65-F5344CB8AC3E}">
        <p14:creationId xmlns:p14="http://schemas.microsoft.com/office/powerpoint/2010/main" val="3565921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C2662F-32C9-A671-CAA1-20BAD0C7BFB6}"/>
              </a:ext>
            </a:extLst>
          </p:cNvPr>
          <p:cNvSpPr>
            <a:spLocks noGrp="1"/>
          </p:cNvSpPr>
          <p:nvPr>
            <p:ph type="title"/>
          </p:nvPr>
        </p:nvSpPr>
        <p:spPr>
          <a:xfrm>
            <a:off x="1162373" y="1064394"/>
            <a:ext cx="12490772" cy="1477328"/>
          </a:xfrm>
        </p:spPr>
        <p:txBody>
          <a:bodyPr/>
          <a:lstStyle/>
          <a:p>
            <a:pPr algn="ctr"/>
            <a:r>
              <a:rPr lang="fr-CH" sz="4800" dirty="0">
                <a:latin typeface="Anton"/>
              </a:rPr>
              <a:t>Pourquoi nous avons capitalisé cette expérience?</a:t>
            </a:r>
            <a:endParaRPr lang="fr-FR" sz="4800" dirty="0">
              <a:latin typeface="Anton"/>
            </a:endParaRPr>
          </a:p>
        </p:txBody>
      </p:sp>
      <p:sp>
        <p:nvSpPr>
          <p:cNvPr id="4" name="ZoneTexte 3">
            <a:extLst>
              <a:ext uri="{FF2B5EF4-FFF2-40B4-BE49-F238E27FC236}">
                <a16:creationId xmlns:a16="http://schemas.microsoft.com/office/drawing/2014/main" id="{40160B70-0FDD-1C2E-1EB8-513619E27DC2}"/>
              </a:ext>
            </a:extLst>
          </p:cNvPr>
          <p:cNvSpPr txBox="1"/>
          <p:nvPr/>
        </p:nvSpPr>
        <p:spPr>
          <a:xfrm>
            <a:off x="1162373" y="2138766"/>
            <a:ext cx="12785240" cy="5247590"/>
          </a:xfrm>
          <a:prstGeom prst="rect">
            <a:avLst/>
          </a:prstGeom>
          <a:noFill/>
        </p:spPr>
        <p:txBody>
          <a:bodyPr wrap="square">
            <a:spAutoFit/>
          </a:bodyPr>
          <a:lstStyle/>
          <a:p>
            <a:pPr algn="just">
              <a:lnSpc>
                <a:spcPct val="150000"/>
              </a:lnSpc>
              <a:defRPr/>
            </a:pPr>
            <a:r>
              <a:rPr lang="fr-FR" sz="3200" dirty="0">
                <a:ln w="0">
                  <a:solidFill>
                    <a:srgbClr val="009999"/>
                  </a:solidFill>
                </a:ln>
                <a:solidFill>
                  <a:schemeClr val="accent1"/>
                </a:solidFill>
                <a:effectLst>
                  <a:outerShdw blurRad="38100" dist="25400" dir="5400000" algn="ctr" rotWithShape="0">
                    <a:srgbClr val="6E747A">
                      <a:alpha val="43000"/>
                    </a:srgbClr>
                  </a:outerShdw>
                </a:effectLst>
              </a:rPr>
              <a:t>D’abord, la capitalisation d’expérience, c’est quoi?: </a:t>
            </a:r>
          </a:p>
          <a:p>
            <a:pPr marL="0" indent="0" algn="just">
              <a:lnSpc>
                <a:spcPct val="150000"/>
              </a:lnSpc>
              <a:buNone/>
              <a:defRPr/>
            </a:pPr>
            <a:r>
              <a:rPr lang="fr-FR" sz="3200" i="1" dirty="0">
                <a:solidFill>
                  <a:schemeClr val="bg1"/>
                </a:solidFill>
                <a:latin typeface="+mj-lt"/>
              </a:rPr>
              <a:t>« Pour connaître le chemin, interroge celui qui en vient » (Proverbe Chinois). </a:t>
            </a:r>
          </a:p>
          <a:p>
            <a:pPr marL="457200" indent="-457200" algn="just">
              <a:buFont typeface="Wingdings" panose="05000000000000000000" pitchFamily="2" charset="2"/>
              <a:buChar char="q"/>
              <a:defRPr/>
            </a:pPr>
            <a:r>
              <a:rPr lang="fr-CH" sz="2600" dirty="0">
                <a:solidFill>
                  <a:schemeClr val="bg1"/>
                </a:solidFill>
              </a:rPr>
              <a:t>Systématisation vs capitalisation </a:t>
            </a:r>
          </a:p>
          <a:p>
            <a:pPr algn="just">
              <a:defRPr/>
            </a:pPr>
            <a:endParaRPr lang="fr-CH" sz="2600" dirty="0">
              <a:solidFill>
                <a:schemeClr val="bg1"/>
              </a:solidFill>
            </a:endParaRPr>
          </a:p>
          <a:p>
            <a:pPr marL="457200" indent="-457200" algn="just">
              <a:buFont typeface="Wingdings" panose="05000000000000000000" pitchFamily="2" charset="2"/>
              <a:buChar char="q"/>
              <a:defRPr/>
            </a:pPr>
            <a:r>
              <a:rPr lang="fr-CH" sz="2600" dirty="0">
                <a:solidFill>
                  <a:schemeClr val="bg1"/>
                </a:solidFill>
              </a:rPr>
              <a:t>Recueillir, analyser, documenter, partager les connaissances, les méthodologies et les leçons apprises à partir de différentes expériences.  </a:t>
            </a:r>
          </a:p>
          <a:p>
            <a:pPr algn="just">
              <a:defRPr/>
            </a:pPr>
            <a:endParaRPr lang="fr-FR" sz="2600" dirty="0">
              <a:solidFill>
                <a:schemeClr val="bg1"/>
              </a:solidFill>
            </a:endParaRPr>
          </a:p>
          <a:p>
            <a:pPr marL="457200" indent="-457200" algn="just">
              <a:buFont typeface="Wingdings" panose="05000000000000000000" pitchFamily="2" charset="2"/>
              <a:buChar char="q"/>
              <a:defRPr/>
            </a:pPr>
            <a:r>
              <a:rPr lang="fr-FR" sz="2600" dirty="0">
                <a:solidFill>
                  <a:schemeClr val="bg1"/>
                </a:solidFill>
              </a:rPr>
              <a:t>La capitalisation est une démarche pour transformer l’action et l’expérience en apprentissage partageable. </a:t>
            </a:r>
          </a:p>
          <a:p>
            <a:pPr marL="342900" indent="-342900" algn="just">
              <a:buFont typeface="Wingdings" panose="05000000000000000000" pitchFamily="2" charset="2"/>
              <a:buChar char="§"/>
              <a:defRPr/>
            </a:pPr>
            <a:endParaRPr lang="fr-FR" sz="2500" b="1" dirty="0">
              <a:solidFill>
                <a:schemeClr val="bg1"/>
              </a:solidFill>
              <a:latin typeface="+mj-lt"/>
            </a:endParaRPr>
          </a:p>
          <a:p>
            <a:pPr algn="just">
              <a:defRPr/>
            </a:pPr>
            <a:r>
              <a:rPr lang="fr-FR" sz="3200" dirty="0">
                <a:ln w="0">
                  <a:solidFill>
                    <a:srgbClr val="009999"/>
                  </a:solidFill>
                </a:ln>
                <a:solidFill>
                  <a:schemeClr val="accent1"/>
                </a:solidFill>
                <a:effectLst>
                  <a:outerShdw blurRad="38100" dist="25400" dir="5400000" algn="ctr" rotWithShape="0">
                    <a:srgbClr val="6E747A">
                      <a:alpha val="43000"/>
                    </a:srgbClr>
                  </a:outerShdw>
                </a:effectLst>
              </a:rPr>
              <a:t>Pourquoi, nous avons capitalisé sur la Masculinité Positive?</a:t>
            </a:r>
          </a:p>
        </p:txBody>
      </p:sp>
      <p:sp>
        <p:nvSpPr>
          <p:cNvPr id="6" name="Rectangle 5">
            <a:extLst>
              <a:ext uri="{FF2B5EF4-FFF2-40B4-BE49-F238E27FC236}">
                <a16:creationId xmlns:a16="http://schemas.microsoft.com/office/drawing/2014/main" id="{13C5D401-B085-FD37-200B-BF92D3D5D95C}"/>
              </a:ext>
            </a:extLst>
          </p:cNvPr>
          <p:cNvSpPr/>
          <p:nvPr/>
        </p:nvSpPr>
        <p:spPr>
          <a:xfrm>
            <a:off x="2618354" y="7671661"/>
            <a:ext cx="2634712" cy="238415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dirty="0">
              <a:solidFill>
                <a:schemeClr val="bg1"/>
              </a:solidFill>
              <a:latin typeface="+mj-lt"/>
            </a:endParaRPr>
          </a:p>
          <a:p>
            <a:pPr algn="ctr"/>
            <a:r>
              <a:rPr lang="fr-FR" sz="2500" b="1" dirty="0">
                <a:solidFill>
                  <a:schemeClr val="bg1"/>
                </a:solidFill>
                <a:latin typeface="+mj-lt"/>
              </a:rPr>
              <a:t>Recherche de stratégies/méthodologies efficaces sur la MP</a:t>
            </a:r>
          </a:p>
          <a:p>
            <a:pPr algn="ctr"/>
            <a:endParaRPr lang="fr-CH" dirty="0"/>
          </a:p>
        </p:txBody>
      </p:sp>
      <p:sp>
        <p:nvSpPr>
          <p:cNvPr id="9" name="Rectangle 8">
            <a:extLst>
              <a:ext uri="{FF2B5EF4-FFF2-40B4-BE49-F238E27FC236}">
                <a16:creationId xmlns:a16="http://schemas.microsoft.com/office/drawing/2014/main" id="{AC9C1F48-EC8C-E86D-AB37-A843ACA0298E}"/>
              </a:ext>
            </a:extLst>
          </p:cNvPr>
          <p:cNvSpPr/>
          <p:nvPr/>
        </p:nvSpPr>
        <p:spPr>
          <a:xfrm>
            <a:off x="5625561" y="7671661"/>
            <a:ext cx="3362595" cy="238415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latin typeface="+mj-lt"/>
              </a:rPr>
              <a:t>Expérience et expertise de MdM-CH suite aux résultats obtenus au Mexique </a:t>
            </a:r>
            <a:endParaRPr lang="fr-CH" b="1" dirty="0"/>
          </a:p>
        </p:txBody>
      </p:sp>
      <p:sp>
        <p:nvSpPr>
          <p:cNvPr id="11" name="Rectangle 10">
            <a:extLst>
              <a:ext uri="{FF2B5EF4-FFF2-40B4-BE49-F238E27FC236}">
                <a16:creationId xmlns:a16="http://schemas.microsoft.com/office/drawing/2014/main" id="{52471672-2EB0-200A-17D4-CA70D42B831A}"/>
              </a:ext>
            </a:extLst>
          </p:cNvPr>
          <p:cNvSpPr/>
          <p:nvPr/>
        </p:nvSpPr>
        <p:spPr>
          <a:xfrm>
            <a:off x="9360652" y="7671661"/>
            <a:ext cx="2867512" cy="238415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500" b="1" dirty="0">
                <a:solidFill>
                  <a:schemeClr val="bg1"/>
                </a:solidFill>
                <a:latin typeface="+mj-lt"/>
              </a:rPr>
              <a:t>Renforcement des interventions pour lutter contre les violences </a:t>
            </a:r>
            <a:endParaRPr lang="fr-CH" b="1" dirty="0"/>
          </a:p>
        </p:txBody>
      </p:sp>
    </p:spTree>
    <p:extLst>
      <p:ext uri="{BB962C8B-B14F-4D97-AF65-F5344CB8AC3E}">
        <p14:creationId xmlns:p14="http://schemas.microsoft.com/office/powerpoint/2010/main" val="1889007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414E7A-E124-A31A-454E-75C89A19DEE5}"/>
              </a:ext>
            </a:extLst>
          </p:cNvPr>
          <p:cNvSpPr>
            <a:spLocks noGrp="1"/>
          </p:cNvSpPr>
          <p:nvPr>
            <p:ph type="title"/>
          </p:nvPr>
        </p:nvSpPr>
        <p:spPr>
          <a:xfrm>
            <a:off x="1193369" y="1196246"/>
            <a:ext cx="13421532" cy="1477328"/>
          </a:xfrm>
        </p:spPr>
        <p:txBody>
          <a:bodyPr/>
          <a:lstStyle/>
          <a:p>
            <a:r>
              <a:rPr lang="fr-CH" sz="4800" dirty="0">
                <a:latin typeface="Anton"/>
              </a:rPr>
              <a:t>Le projet de capitalisation sur la Masculinité Positive </a:t>
            </a:r>
          </a:p>
        </p:txBody>
      </p:sp>
      <p:sp>
        <p:nvSpPr>
          <p:cNvPr id="4" name="ZoneTexte 3">
            <a:extLst>
              <a:ext uri="{FF2B5EF4-FFF2-40B4-BE49-F238E27FC236}">
                <a16:creationId xmlns:a16="http://schemas.microsoft.com/office/drawing/2014/main" id="{6A9FB028-C39E-1210-FDBF-CB7802E7E76C}"/>
              </a:ext>
            </a:extLst>
          </p:cNvPr>
          <p:cNvSpPr txBox="1"/>
          <p:nvPr/>
        </p:nvSpPr>
        <p:spPr>
          <a:xfrm>
            <a:off x="1658319" y="4197427"/>
            <a:ext cx="12150672" cy="4498091"/>
          </a:xfrm>
          <a:prstGeom prst="rect">
            <a:avLst/>
          </a:prstGeom>
          <a:noFill/>
        </p:spPr>
        <p:txBody>
          <a:bodyPr wrap="square" rtlCol="0">
            <a:spAutoFit/>
          </a:bodyPr>
          <a:lstStyle/>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Objet de la capitalisation : </a:t>
            </a:r>
            <a:r>
              <a:rPr lang="fr-CH" sz="2800" b="1" dirty="0">
                <a:solidFill>
                  <a:schemeClr val="bg1"/>
                </a:solidFill>
              </a:rPr>
              <a:t>Approche de la Masculinité Positive          Les ateliers de MP avec les hommes </a:t>
            </a:r>
          </a:p>
          <a:p>
            <a:endParaRPr lang="fr-CH" sz="2000" b="1"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Durée du projet de capitalisation : </a:t>
            </a:r>
            <a:r>
              <a:rPr lang="fr-CH" sz="2800" b="1" dirty="0">
                <a:solidFill>
                  <a:schemeClr val="bg1"/>
                </a:solidFill>
              </a:rPr>
              <a:t>Mai 2023- Juin 2024 </a:t>
            </a:r>
          </a:p>
          <a:p>
            <a:endParaRPr lang="fr-CH" sz="2000" b="1"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Objectif du projet de capitalisation : </a:t>
            </a:r>
          </a:p>
          <a:p>
            <a:pPr marL="1200150" lvl="2" indent="-285750">
              <a:buFont typeface="Wingdings" panose="05000000000000000000" pitchFamily="2" charset="2"/>
              <a:buChar char="§"/>
            </a:pPr>
            <a:r>
              <a:rPr lang="fr-CH" sz="2600" i="1" dirty="0">
                <a:solidFill>
                  <a:schemeClr val="bg1"/>
                </a:solidFill>
              </a:rPr>
              <a:t>Amélioration des interventions sur la masculinité positive, pour promouvoir l’égalité de genre et favoriser la lutte contre les VBG.</a:t>
            </a:r>
          </a:p>
          <a:p>
            <a:pPr lvl="2" algn="just">
              <a:lnSpc>
                <a:spcPct val="107000"/>
              </a:lnSpc>
              <a:spcAft>
                <a:spcPts val="800"/>
              </a:spcAft>
            </a:pPr>
            <a:endParaRPr lang="fr-CH" sz="900" b="1"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Approche de la capitalisation : </a:t>
            </a:r>
            <a:r>
              <a:rPr lang="fr-CH" sz="2800" b="1" dirty="0">
                <a:solidFill>
                  <a:schemeClr val="bg1"/>
                </a:solidFill>
              </a:rPr>
              <a:t>Approche participative </a:t>
            </a:r>
          </a:p>
          <a:p>
            <a:r>
              <a:rPr lang="fr-CH" b="1" dirty="0">
                <a:solidFill>
                  <a:schemeClr val="bg1"/>
                </a:solidFill>
              </a:rPr>
              <a:t> </a:t>
            </a:r>
          </a:p>
        </p:txBody>
      </p:sp>
      <p:sp>
        <p:nvSpPr>
          <p:cNvPr id="7" name="Flèche : droite 6">
            <a:extLst>
              <a:ext uri="{FF2B5EF4-FFF2-40B4-BE49-F238E27FC236}">
                <a16:creationId xmlns:a16="http://schemas.microsoft.com/office/drawing/2014/main" id="{EEDF154D-E090-7DB9-3B16-A0FC8E4B8670}"/>
              </a:ext>
            </a:extLst>
          </p:cNvPr>
          <p:cNvSpPr/>
          <p:nvPr/>
        </p:nvSpPr>
        <p:spPr>
          <a:xfrm>
            <a:off x="11515239" y="4197427"/>
            <a:ext cx="588937" cy="622546"/>
          </a:xfrm>
          <a:prstGeom prst="rightArrow">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549658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099A10-76FE-C4B8-7CEB-4549DE3C5239}"/>
              </a:ext>
            </a:extLst>
          </p:cNvPr>
          <p:cNvSpPr>
            <a:spLocks noGrp="1"/>
          </p:cNvSpPr>
          <p:nvPr>
            <p:ph type="title"/>
          </p:nvPr>
        </p:nvSpPr>
        <p:spPr>
          <a:xfrm>
            <a:off x="3161654" y="1123863"/>
            <a:ext cx="12321153" cy="738664"/>
          </a:xfrm>
        </p:spPr>
        <p:txBody>
          <a:bodyPr/>
          <a:lstStyle/>
          <a:p>
            <a:r>
              <a:rPr lang="fr-CH" sz="4800" dirty="0">
                <a:latin typeface="Anton"/>
              </a:rPr>
              <a:t>Le processus de la capitalisation</a:t>
            </a:r>
          </a:p>
        </p:txBody>
      </p:sp>
      <p:sp>
        <p:nvSpPr>
          <p:cNvPr id="3" name="ZoneTexte 2">
            <a:extLst>
              <a:ext uri="{FF2B5EF4-FFF2-40B4-BE49-F238E27FC236}">
                <a16:creationId xmlns:a16="http://schemas.microsoft.com/office/drawing/2014/main" id="{70DD2D4C-F883-AAB6-396D-053E8303413D}"/>
              </a:ext>
            </a:extLst>
          </p:cNvPr>
          <p:cNvSpPr txBox="1"/>
          <p:nvPr/>
        </p:nvSpPr>
        <p:spPr>
          <a:xfrm>
            <a:off x="666427" y="4060556"/>
            <a:ext cx="4990454" cy="1815882"/>
          </a:xfrm>
          <a:prstGeom prst="rect">
            <a:avLst/>
          </a:prstGeom>
          <a:noFill/>
        </p:spPr>
        <p:txBody>
          <a:bodyPr wrap="square" rtlCol="0">
            <a:spAutoFit/>
          </a:bodyPr>
          <a:lstStyle/>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        Systématisation</a:t>
            </a:r>
          </a:p>
          <a:p>
            <a:endParaRPr lang="fr-CH" sz="2400" dirty="0">
              <a:solidFill>
                <a:schemeClr val="bg1"/>
              </a:solidFill>
            </a:endParaRPr>
          </a:p>
          <a:p>
            <a:pPr marL="457200" indent="-457200">
              <a:buFont typeface="Wingdings" panose="05000000000000000000" pitchFamily="2" charset="2"/>
              <a:buChar char="q"/>
            </a:pPr>
            <a:r>
              <a:rPr lang="fr-CH" sz="2800" b="1" dirty="0">
                <a:solidFill>
                  <a:schemeClr val="bg1"/>
                </a:solidFill>
              </a:rPr>
              <a:t>CRÉATION DU MANUEL  METHODOLOGIQUE  </a:t>
            </a:r>
          </a:p>
        </p:txBody>
      </p:sp>
      <p:sp>
        <p:nvSpPr>
          <p:cNvPr id="6" name="ZoneTexte 5">
            <a:extLst>
              <a:ext uri="{FF2B5EF4-FFF2-40B4-BE49-F238E27FC236}">
                <a16:creationId xmlns:a16="http://schemas.microsoft.com/office/drawing/2014/main" id="{31242BA3-0209-E4BC-D3B0-66F14E54C6DE}"/>
              </a:ext>
            </a:extLst>
          </p:cNvPr>
          <p:cNvSpPr txBox="1"/>
          <p:nvPr/>
        </p:nvSpPr>
        <p:spPr>
          <a:xfrm>
            <a:off x="7040880" y="4029559"/>
            <a:ext cx="7845552" cy="4801314"/>
          </a:xfrm>
          <a:prstGeom prst="rect">
            <a:avLst/>
          </a:prstGeom>
          <a:noFill/>
        </p:spPr>
        <p:txBody>
          <a:bodyPr wrap="square" rtlCol="0">
            <a:spAutoFit/>
          </a:bodyPr>
          <a:lstStyle/>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               Capitalisation d’expériences</a:t>
            </a:r>
          </a:p>
          <a:p>
            <a:endParaRPr lang="fr-CH" sz="3200" dirty="0">
              <a:solidFill>
                <a:schemeClr val="bg1"/>
              </a:solidFill>
            </a:endParaRPr>
          </a:p>
          <a:p>
            <a:pPr marL="457200" indent="-457200">
              <a:buFont typeface="Wingdings" panose="05000000000000000000" pitchFamily="2" charset="2"/>
              <a:buChar char="q"/>
            </a:pPr>
            <a:r>
              <a:rPr lang="fr-CH" sz="2800" b="1" dirty="0">
                <a:solidFill>
                  <a:schemeClr val="bg1"/>
                </a:solidFill>
              </a:rPr>
              <a:t>FAIRE UN ÉTAT DES LIEUX DES DIFFÉRENTES EXPERIENCES D’AUTRES ONG</a:t>
            </a:r>
          </a:p>
          <a:p>
            <a:pPr marL="457200" indent="-457200">
              <a:buFont typeface="Wingdings" panose="05000000000000000000" pitchFamily="2" charset="2"/>
              <a:buChar char="q"/>
            </a:pPr>
            <a:r>
              <a:rPr lang="fr-CH" sz="2800" b="1" dirty="0">
                <a:solidFill>
                  <a:schemeClr val="bg1"/>
                </a:solidFill>
              </a:rPr>
              <a:t>ANALYSER ET TRADUIRE LE GUIDE MÉTHODOLOGIQUE</a:t>
            </a:r>
          </a:p>
          <a:p>
            <a:pPr marL="457200" indent="-457200">
              <a:buFont typeface="Wingdings" panose="05000000000000000000" pitchFamily="2" charset="2"/>
              <a:buChar char="q"/>
            </a:pPr>
            <a:r>
              <a:rPr lang="fr-CH" sz="2800" b="1" dirty="0">
                <a:solidFill>
                  <a:schemeClr val="bg1"/>
                </a:solidFill>
              </a:rPr>
              <a:t>TESTER LA MÉTHODOLOGIE DANS D’AUTRES CONTEXTES</a:t>
            </a:r>
          </a:p>
          <a:p>
            <a:pPr marL="457200" indent="-457200">
              <a:buFont typeface="Wingdings" panose="05000000000000000000" pitchFamily="2" charset="2"/>
              <a:buChar char="q"/>
            </a:pPr>
            <a:r>
              <a:rPr lang="fr-CH" sz="2800" b="1" dirty="0">
                <a:solidFill>
                  <a:schemeClr val="bg1"/>
                </a:solidFill>
              </a:rPr>
              <a:t>DÉVELOPPER DES OUTILS DE LA CAPITALISATION</a:t>
            </a:r>
          </a:p>
          <a:p>
            <a:pPr marL="457200" indent="-457200">
              <a:buFont typeface="Wingdings" panose="05000000000000000000" pitchFamily="2" charset="2"/>
              <a:buChar char="q"/>
            </a:pPr>
            <a:r>
              <a:rPr lang="fr-CH" sz="2800" b="1" dirty="0">
                <a:solidFill>
                  <a:schemeClr val="bg1"/>
                </a:solidFill>
              </a:rPr>
              <a:t>DIFFUSER LA CAPITALISATION </a:t>
            </a:r>
          </a:p>
          <a:p>
            <a:endParaRPr lang="fr-CH" dirty="0"/>
          </a:p>
        </p:txBody>
      </p:sp>
      <p:sp>
        <p:nvSpPr>
          <p:cNvPr id="7" name="Flèche : droite 6">
            <a:extLst>
              <a:ext uri="{FF2B5EF4-FFF2-40B4-BE49-F238E27FC236}">
                <a16:creationId xmlns:a16="http://schemas.microsoft.com/office/drawing/2014/main" id="{BFB4B2C1-5D97-200E-8E53-298A27A147D9}"/>
              </a:ext>
            </a:extLst>
          </p:cNvPr>
          <p:cNvSpPr/>
          <p:nvPr/>
        </p:nvSpPr>
        <p:spPr>
          <a:xfrm>
            <a:off x="5015395" y="5251956"/>
            <a:ext cx="1741866" cy="745888"/>
          </a:xfrm>
          <a:prstGeom prst="rightArrow">
            <a:avLst/>
          </a:prstGeom>
          <a:solidFill>
            <a:srgbClr val="0099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306099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8ADA09-2D6F-397A-47E3-7DBB807B29F1}"/>
              </a:ext>
            </a:extLst>
          </p:cNvPr>
          <p:cNvSpPr>
            <a:spLocks noGrp="1"/>
          </p:cNvSpPr>
          <p:nvPr>
            <p:ph type="title"/>
          </p:nvPr>
        </p:nvSpPr>
        <p:spPr>
          <a:xfrm>
            <a:off x="3035027" y="836996"/>
            <a:ext cx="12305654" cy="738664"/>
          </a:xfrm>
        </p:spPr>
        <p:txBody>
          <a:bodyPr/>
          <a:lstStyle/>
          <a:p>
            <a:r>
              <a:rPr lang="fr-CH" sz="4800" dirty="0">
                <a:latin typeface="Anton"/>
              </a:rPr>
              <a:t>Analyse des différentes expériences</a:t>
            </a:r>
          </a:p>
        </p:txBody>
      </p:sp>
      <p:sp>
        <p:nvSpPr>
          <p:cNvPr id="5" name="ZoneTexte 4">
            <a:extLst>
              <a:ext uri="{FF2B5EF4-FFF2-40B4-BE49-F238E27FC236}">
                <a16:creationId xmlns:a16="http://schemas.microsoft.com/office/drawing/2014/main" id="{9AC8215C-0666-E0BA-3F78-981BFF330BC0}"/>
              </a:ext>
            </a:extLst>
          </p:cNvPr>
          <p:cNvSpPr txBox="1"/>
          <p:nvPr/>
        </p:nvSpPr>
        <p:spPr>
          <a:xfrm>
            <a:off x="6926423" y="1343875"/>
            <a:ext cx="7038226" cy="9664184"/>
          </a:xfrm>
          <a:prstGeom prst="rect">
            <a:avLst/>
          </a:prstGeom>
          <a:noFill/>
        </p:spPr>
        <p:txBody>
          <a:bodyPr wrap="square">
            <a:spAutoFit/>
          </a:bodyPr>
          <a:lstStyle/>
          <a:p>
            <a:endParaRPr lang="fr-CH" sz="2800" b="1"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Quel bilan ?</a:t>
            </a:r>
          </a:p>
          <a:p>
            <a:pPr algn="just"/>
            <a:endParaRPr lang="fr-CH" sz="2800" b="1" dirty="0">
              <a:solidFill>
                <a:schemeClr val="bg1"/>
              </a:solidFill>
            </a:endParaRPr>
          </a:p>
          <a:p>
            <a:pPr marL="457200" indent="-457200" algn="just">
              <a:buFont typeface="Wingdings" panose="05000000000000000000" pitchFamily="2" charset="2"/>
              <a:buChar char="q"/>
            </a:pPr>
            <a:r>
              <a:rPr lang="fr-CH" sz="2600" dirty="0">
                <a:solidFill>
                  <a:schemeClr val="bg1"/>
                </a:solidFill>
              </a:rPr>
              <a:t>Peu d’</a:t>
            </a:r>
            <a:r>
              <a:rPr lang="fr-CH" sz="2600" dirty="0" err="1">
                <a:solidFill>
                  <a:schemeClr val="bg1"/>
                </a:solidFill>
              </a:rPr>
              <a:t>ONGs</a:t>
            </a:r>
            <a:r>
              <a:rPr lang="fr-CH" sz="2600" dirty="0">
                <a:solidFill>
                  <a:schemeClr val="bg1"/>
                </a:solidFill>
              </a:rPr>
              <a:t> et de projets travaillent directement avec les hommes sur la MP </a:t>
            </a:r>
          </a:p>
          <a:p>
            <a:pPr algn="just"/>
            <a:endParaRPr lang="fr-CH" sz="2600" dirty="0">
              <a:solidFill>
                <a:schemeClr val="bg1"/>
              </a:solidFill>
            </a:endParaRPr>
          </a:p>
          <a:p>
            <a:pPr marL="457200" indent="-457200" algn="just">
              <a:buFont typeface="Wingdings" panose="05000000000000000000" pitchFamily="2" charset="2"/>
              <a:buChar char="q"/>
            </a:pPr>
            <a:r>
              <a:rPr lang="fr-CH" sz="2600" dirty="0">
                <a:solidFill>
                  <a:schemeClr val="bg1"/>
                </a:solidFill>
              </a:rPr>
              <a:t>Des expériences et des méthodes similaires </a:t>
            </a:r>
            <a:r>
              <a:rPr lang="fr-CH" sz="2600" i="1" dirty="0">
                <a:solidFill>
                  <a:schemeClr val="bg1"/>
                </a:solidFill>
              </a:rPr>
              <a:t>(F</a:t>
            </a:r>
            <a:r>
              <a:rPr lang="fr-CH" sz="2400" i="1" dirty="0">
                <a:solidFill>
                  <a:schemeClr val="bg1"/>
                </a:solidFill>
              </a:rPr>
              <a:t>avoriser un processus long de formation, utiliser de l’art/sports, développer l’éducation interactive, déconstruire les stéréotypes de genres, engager la communauté etc.). </a:t>
            </a:r>
          </a:p>
          <a:p>
            <a:pPr algn="just"/>
            <a:endParaRPr lang="fr-CH" sz="2600" i="1" dirty="0">
              <a:solidFill>
                <a:schemeClr val="bg1"/>
              </a:solidFill>
            </a:endParaRPr>
          </a:p>
          <a:p>
            <a:pPr marL="457200" indent="-457200" algn="just">
              <a:buFont typeface="Wingdings" panose="05000000000000000000" pitchFamily="2" charset="2"/>
              <a:buChar char="q"/>
            </a:pPr>
            <a:r>
              <a:rPr lang="fr-CH" sz="2600" dirty="0">
                <a:solidFill>
                  <a:schemeClr val="bg1"/>
                </a:solidFill>
              </a:rPr>
              <a:t>Peu de méthodologies finalisées et institutionnalisées </a:t>
            </a:r>
            <a:r>
              <a:rPr lang="fr-CH" sz="2600" dirty="0">
                <a:solidFill>
                  <a:schemeClr val="bg1"/>
                </a:solidFill>
                <a:sym typeface="Wingdings" panose="05000000000000000000" pitchFamily="2" charset="2"/>
              </a:rPr>
              <a:t> </a:t>
            </a:r>
            <a:r>
              <a:rPr lang="fr-CH" sz="2600" dirty="0">
                <a:solidFill>
                  <a:schemeClr val="bg1"/>
                </a:solidFill>
              </a:rPr>
              <a:t>intérêt pour cette capitalisation </a:t>
            </a:r>
          </a:p>
          <a:p>
            <a:pPr algn="just"/>
            <a:endParaRPr lang="fr-CH" sz="2600" dirty="0">
              <a:solidFill>
                <a:schemeClr val="bg1"/>
              </a:solidFill>
            </a:endParaRPr>
          </a:p>
          <a:p>
            <a:pPr marL="457200" indent="-457200" algn="just">
              <a:buFont typeface="Wingdings" panose="05000000000000000000" pitchFamily="2" charset="2"/>
              <a:buChar char="q"/>
            </a:pPr>
            <a:r>
              <a:rPr lang="fr-CH" sz="2600" dirty="0">
                <a:solidFill>
                  <a:schemeClr val="bg1"/>
                </a:solidFill>
              </a:rPr>
              <a:t>Approfondissement de la capitalisation avec le développement des Bonnes Pratiques. Elles désignent des approches, des démarches ou des actions fondées sur l’expérience et recommandées pour leur efficacité et leur pertinence dans un domaine spécifique. </a:t>
            </a:r>
          </a:p>
          <a:p>
            <a:endParaRPr lang="fr-CH" sz="2400" b="1" dirty="0">
              <a:solidFill>
                <a:schemeClr val="bg1"/>
              </a:solidFill>
            </a:endParaRPr>
          </a:p>
          <a:p>
            <a:endParaRPr lang="fr-CH" sz="2400" b="1" dirty="0">
              <a:solidFill>
                <a:schemeClr val="bg1"/>
              </a:solidFill>
            </a:endParaRPr>
          </a:p>
        </p:txBody>
      </p:sp>
      <p:sp>
        <p:nvSpPr>
          <p:cNvPr id="7" name="ZoneTexte 6">
            <a:extLst>
              <a:ext uri="{FF2B5EF4-FFF2-40B4-BE49-F238E27FC236}">
                <a16:creationId xmlns:a16="http://schemas.microsoft.com/office/drawing/2014/main" id="{4B9CEE86-A759-EAD8-FAF8-668CC65E7FCF}"/>
              </a:ext>
            </a:extLst>
          </p:cNvPr>
          <p:cNvSpPr txBox="1"/>
          <p:nvPr/>
        </p:nvSpPr>
        <p:spPr>
          <a:xfrm>
            <a:off x="2497223" y="2080046"/>
            <a:ext cx="3250008" cy="2954655"/>
          </a:xfrm>
          <a:prstGeom prst="rect">
            <a:avLst/>
          </a:prstGeom>
          <a:solidFill>
            <a:schemeClr val="accent5">
              <a:lumMod val="60000"/>
              <a:lumOff val="40000"/>
            </a:schemeClr>
          </a:solidFill>
        </p:spPr>
        <p:txBody>
          <a:bodyPr wrap="square" rtlCol="0">
            <a:spAutoFit/>
          </a:bodyPr>
          <a:lstStyle/>
          <a:p>
            <a:pPr algn="ctr"/>
            <a:endParaRPr lang="fr-CH" sz="2800" b="1" dirty="0">
              <a:solidFill>
                <a:schemeClr val="bg1"/>
              </a:solidFill>
            </a:endParaRPr>
          </a:p>
          <a:p>
            <a:pPr algn="ctr"/>
            <a:r>
              <a:rPr lang="fr-CH" sz="2800" b="1" dirty="0">
                <a:solidFill>
                  <a:schemeClr val="bg1"/>
                </a:solidFill>
              </a:rPr>
              <a:t>Entretiens avec les </a:t>
            </a:r>
            <a:r>
              <a:rPr lang="fr-CH" sz="2800" b="1" dirty="0" err="1">
                <a:solidFill>
                  <a:schemeClr val="bg1"/>
                </a:solidFill>
              </a:rPr>
              <a:t>ONGs</a:t>
            </a:r>
            <a:r>
              <a:rPr lang="fr-CH" sz="2800" b="1" dirty="0">
                <a:solidFill>
                  <a:schemeClr val="bg1"/>
                </a:solidFill>
              </a:rPr>
              <a:t> - </a:t>
            </a:r>
            <a:r>
              <a:rPr lang="fr-CH" sz="2800" b="1" dirty="0" err="1">
                <a:solidFill>
                  <a:schemeClr val="bg1"/>
                </a:solidFill>
              </a:rPr>
              <a:t>Swissaid</a:t>
            </a:r>
            <a:r>
              <a:rPr lang="fr-CH" sz="2800" b="1" dirty="0">
                <a:solidFill>
                  <a:schemeClr val="bg1"/>
                </a:solidFill>
              </a:rPr>
              <a:t> HQ, Solidar HQ, Solidar Bureau Bolivie </a:t>
            </a:r>
          </a:p>
          <a:p>
            <a:pPr algn="ctr"/>
            <a:endParaRPr lang="fr-CH" sz="2800" b="1" dirty="0">
              <a:solidFill>
                <a:schemeClr val="bg1"/>
              </a:solidFill>
            </a:endParaRPr>
          </a:p>
          <a:p>
            <a:endParaRPr lang="fr-CH" dirty="0"/>
          </a:p>
        </p:txBody>
      </p:sp>
      <p:sp>
        <p:nvSpPr>
          <p:cNvPr id="11" name="Flèche : bas 10">
            <a:extLst>
              <a:ext uri="{FF2B5EF4-FFF2-40B4-BE49-F238E27FC236}">
                <a16:creationId xmlns:a16="http://schemas.microsoft.com/office/drawing/2014/main" id="{DFCA3765-2571-3050-CFD1-93C02CAB175E}"/>
              </a:ext>
            </a:extLst>
          </p:cNvPr>
          <p:cNvSpPr/>
          <p:nvPr/>
        </p:nvSpPr>
        <p:spPr>
          <a:xfrm>
            <a:off x="3564288" y="5346700"/>
            <a:ext cx="1115878" cy="16585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a:extLst>
              <a:ext uri="{FF2B5EF4-FFF2-40B4-BE49-F238E27FC236}">
                <a16:creationId xmlns:a16="http://schemas.microsoft.com/office/drawing/2014/main" id="{C80E2E77-96AC-D888-58FC-FFF744C4108C}"/>
              </a:ext>
            </a:extLst>
          </p:cNvPr>
          <p:cNvSpPr/>
          <p:nvPr/>
        </p:nvSpPr>
        <p:spPr>
          <a:xfrm>
            <a:off x="2497224" y="7317233"/>
            <a:ext cx="3250008" cy="268120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800" b="1" dirty="0">
                <a:solidFill>
                  <a:schemeClr val="bg1"/>
                </a:solidFill>
              </a:rPr>
              <a:t>Développement de 11 </a:t>
            </a:r>
            <a:r>
              <a:rPr lang="fr-CH" sz="2800" b="1" i="1" dirty="0">
                <a:solidFill>
                  <a:schemeClr val="bg1"/>
                </a:solidFill>
              </a:rPr>
              <a:t>Bonnes Pratiques </a:t>
            </a:r>
          </a:p>
        </p:txBody>
      </p:sp>
    </p:spTree>
    <p:extLst>
      <p:ext uri="{BB962C8B-B14F-4D97-AF65-F5344CB8AC3E}">
        <p14:creationId xmlns:p14="http://schemas.microsoft.com/office/powerpoint/2010/main" val="1943923202"/>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0" y="10234803"/>
            <a:ext cx="15125700"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13" name="object 13"/>
          <p:cNvSpPr txBox="1">
            <a:spLocks noGrp="1"/>
          </p:cNvSpPr>
          <p:nvPr>
            <p:ph type="sldNum" sz="quarter" idx="7"/>
          </p:nvPr>
        </p:nvSpPr>
        <p:spPr>
          <a:xfrm>
            <a:off x="7302066" y="10319284"/>
            <a:ext cx="717984" cy="209016"/>
          </a:xfrm>
          <a:prstGeom prst="rect">
            <a:avLst/>
          </a:prstGeom>
        </p:spPr>
        <p:txBody>
          <a:bodyPr vert="horz" wrap="square" lIns="0" tIns="22860" rIns="0" bIns="0" rtlCol="0">
            <a:spAutoFit/>
          </a:bodyPr>
          <a:lstStyle/>
          <a:p>
            <a:pPr marL="12700">
              <a:lnSpc>
                <a:spcPct val="100000"/>
              </a:lnSpc>
              <a:spcBef>
                <a:spcPts val="180"/>
              </a:spcBef>
            </a:pPr>
            <a:r>
              <a:rPr lang="fr-CH" spc="-5">
                <a:latin typeface="Open Sans" panose="020B0606030504020204" pitchFamily="34" charset="0"/>
                <a:ea typeface="Open Sans" panose="020B0606030504020204" pitchFamily="34" charset="0"/>
                <a:cs typeface="Open Sans" panose="020B0606030504020204" pitchFamily="34" charset="0"/>
              </a:rPr>
              <a:t>Page</a:t>
            </a:r>
            <a:r>
              <a:rPr lang="fr-CH" spc="-6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smtClean="0">
                <a:latin typeface="Open Sans" panose="020B0606030504020204" pitchFamily="34" charset="0"/>
                <a:ea typeface="Open Sans" panose="020B0606030504020204" pitchFamily="34" charset="0"/>
                <a:cs typeface="Open Sans" panose="020B0606030504020204" pitchFamily="34" charset="0"/>
              </a:rPr>
              <a:t>3</a:t>
            </a:fld>
            <a:endParaRPr spc="15">
              <a:latin typeface="Open Sans" panose="020B0606030504020204" pitchFamily="34" charset="0"/>
              <a:ea typeface="Open Sans" panose="020B0606030504020204" pitchFamily="34" charset="0"/>
              <a:cs typeface="Open Sans" panose="020B0606030504020204" pitchFamily="34" charset="0"/>
            </a:endParaRPr>
          </a:p>
        </p:txBody>
      </p:sp>
      <p:sp>
        <p:nvSpPr>
          <p:cNvPr id="14" name="ZoneTexte 13">
            <a:extLst>
              <a:ext uri="{FF2B5EF4-FFF2-40B4-BE49-F238E27FC236}">
                <a16:creationId xmlns:a16="http://schemas.microsoft.com/office/drawing/2014/main" id="{2FAB386F-3143-054F-B8F5-4987A558B2C1}"/>
              </a:ext>
            </a:extLst>
          </p:cNvPr>
          <p:cNvSpPr txBox="1"/>
          <p:nvPr/>
        </p:nvSpPr>
        <p:spPr>
          <a:xfrm>
            <a:off x="2233238" y="737969"/>
            <a:ext cx="10137656" cy="646331"/>
          </a:xfrm>
          <a:prstGeom prst="rect">
            <a:avLst/>
          </a:prstGeom>
          <a:noFill/>
        </p:spPr>
        <p:txBody>
          <a:bodyPr wrap="square" lIns="91440" tIns="45720" rIns="91440" bIns="45720" anchor="t">
            <a:spAutoFit/>
          </a:bodyPr>
          <a:lstStyle/>
          <a:p>
            <a:pPr algn="ctr"/>
            <a:r>
              <a:rPr lang="fr-FR" sz="3600">
                <a:solidFill>
                  <a:srgbClr val="E9521E"/>
                </a:solidFill>
                <a:latin typeface="Anton" pitchFamily="2" charset="77"/>
                <a:ea typeface="+mj-ea"/>
                <a:cs typeface="Calibri"/>
              </a:rPr>
              <a:t>RÉPARTITION GÉOGRAPHIQUE</a:t>
            </a:r>
          </a:p>
        </p:txBody>
      </p:sp>
      <p:pic>
        <p:nvPicPr>
          <p:cNvPr id="4" name="Image 3" descr="Une image contenant carte&#10;&#10;Description générée automatiquement">
            <a:extLst>
              <a:ext uri="{FF2B5EF4-FFF2-40B4-BE49-F238E27FC236}">
                <a16:creationId xmlns:a16="http://schemas.microsoft.com/office/drawing/2014/main" id="{E1959EDD-9C69-B7EE-A902-A8504BAF0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0445"/>
            <a:ext cx="15125700" cy="908611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59D417-FB49-A79F-828B-6E82B67B17B8}"/>
              </a:ext>
            </a:extLst>
          </p:cNvPr>
          <p:cNvSpPr>
            <a:spLocks noGrp="1"/>
          </p:cNvSpPr>
          <p:nvPr>
            <p:ph type="title"/>
          </p:nvPr>
        </p:nvSpPr>
        <p:spPr>
          <a:xfrm>
            <a:off x="1947431" y="1136437"/>
            <a:ext cx="11230838" cy="738664"/>
          </a:xfrm>
        </p:spPr>
        <p:txBody>
          <a:bodyPr/>
          <a:lstStyle/>
          <a:p>
            <a:r>
              <a:rPr lang="fr-CH" sz="4800" dirty="0">
                <a:latin typeface="Anton"/>
              </a:rPr>
              <a:t>Quelques exemples de Bonnes Pratiques </a:t>
            </a:r>
          </a:p>
        </p:txBody>
      </p:sp>
      <p:pic>
        <p:nvPicPr>
          <p:cNvPr id="14" name="Image 13">
            <a:extLst>
              <a:ext uri="{FF2B5EF4-FFF2-40B4-BE49-F238E27FC236}">
                <a16:creationId xmlns:a16="http://schemas.microsoft.com/office/drawing/2014/main" id="{8C85E2EF-97B9-0E24-F743-0623A5A14384}"/>
              </a:ext>
            </a:extLst>
          </p:cNvPr>
          <p:cNvPicPr>
            <a:picLocks noChangeAspect="1"/>
          </p:cNvPicPr>
          <p:nvPr/>
        </p:nvPicPr>
        <p:blipFill>
          <a:blip r:embed="rId2"/>
          <a:stretch>
            <a:fillRect/>
          </a:stretch>
        </p:blipFill>
        <p:spPr>
          <a:xfrm>
            <a:off x="7754740" y="5213684"/>
            <a:ext cx="6286760" cy="4343279"/>
          </a:xfrm>
          <a:prstGeom prst="rect">
            <a:avLst/>
          </a:prstGeom>
        </p:spPr>
      </p:pic>
      <p:pic>
        <p:nvPicPr>
          <p:cNvPr id="18" name="Image 17">
            <a:extLst>
              <a:ext uri="{FF2B5EF4-FFF2-40B4-BE49-F238E27FC236}">
                <a16:creationId xmlns:a16="http://schemas.microsoft.com/office/drawing/2014/main" id="{C7E07CEE-4690-A61D-7F4D-0D7035BC43DF}"/>
              </a:ext>
            </a:extLst>
          </p:cNvPr>
          <p:cNvPicPr>
            <a:picLocks noChangeAspect="1"/>
          </p:cNvPicPr>
          <p:nvPr/>
        </p:nvPicPr>
        <p:blipFill>
          <a:blip r:embed="rId3"/>
          <a:stretch>
            <a:fillRect/>
          </a:stretch>
        </p:blipFill>
        <p:spPr>
          <a:xfrm>
            <a:off x="7711700" y="2468879"/>
            <a:ext cx="6338151" cy="2504173"/>
          </a:xfrm>
          <a:prstGeom prst="rect">
            <a:avLst/>
          </a:prstGeom>
        </p:spPr>
      </p:pic>
      <p:pic>
        <p:nvPicPr>
          <p:cNvPr id="4" name="Image 3">
            <a:extLst>
              <a:ext uri="{FF2B5EF4-FFF2-40B4-BE49-F238E27FC236}">
                <a16:creationId xmlns:a16="http://schemas.microsoft.com/office/drawing/2014/main" id="{AE85DAC5-FF80-E06E-6FC4-D6823EC34598}"/>
              </a:ext>
            </a:extLst>
          </p:cNvPr>
          <p:cNvPicPr>
            <a:picLocks noChangeAspect="1"/>
          </p:cNvPicPr>
          <p:nvPr/>
        </p:nvPicPr>
        <p:blipFill rotWithShape="1">
          <a:blip r:embed="rId4"/>
          <a:srcRect t="3734" b="4231"/>
          <a:stretch/>
        </p:blipFill>
        <p:spPr>
          <a:xfrm>
            <a:off x="1524000" y="2468880"/>
            <a:ext cx="5846961" cy="4210263"/>
          </a:xfrm>
          <a:prstGeom prst="rect">
            <a:avLst/>
          </a:prstGeom>
        </p:spPr>
      </p:pic>
      <p:pic>
        <p:nvPicPr>
          <p:cNvPr id="6" name="Image 5">
            <a:extLst>
              <a:ext uri="{FF2B5EF4-FFF2-40B4-BE49-F238E27FC236}">
                <a16:creationId xmlns:a16="http://schemas.microsoft.com/office/drawing/2014/main" id="{3B18887A-9D75-8140-2790-524DC4DCFB85}"/>
              </a:ext>
            </a:extLst>
          </p:cNvPr>
          <p:cNvPicPr>
            <a:picLocks noChangeAspect="1"/>
          </p:cNvPicPr>
          <p:nvPr/>
        </p:nvPicPr>
        <p:blipFill>
          <a:blip r:embed="rId5"/>
          <a:stretch>
            <a:fillRect/>
          </a:stretch>
        </p:blipFill>
        <p:spPr>
          <a:xfrm>
            <a:off x="1524000" y="6921439"/>
            <a:ext cx="5908441" cy="2635523"/>
          </a:xfrm>
          <a:prstGeom prst="rect">
            <a:avLst/>
          </a:prstGeom>
        </p:spPr>
      </p:pic>
    </p:spTree>
    <p:extLst>
      <p:ext uri="{BB962C8B-B14F-4D97-AF65-F5344CB8AC3E}">
        <p14:creationId xmlns:p14="http://schemas.microsoft.com/office/powerpoint/2010/main" val="330522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F21FF0-D40A-DDAA-B1FE-9ABFF84ACF69}"/>
              </a:ext>
            </a:extLst>
          </p:cNvPr>
          <p:cNvSpPr>
            <a:spLocks noGrp="1"/>
          </p:cNvSpPr>
          <p:nvPr>
            <p:ph type="title"/>
          </p:nvPr>
        </p:nvSpPr>
        <p:spPr>
          <a:xfrm>
            <a:off x="1518834" y="1466006"/>
            <a:ext cx="12992290" cy="1477328"/>
          </a:xfrm>
        </p:spPr>
        <p:txBody>
          <a:bodyPr/>
          <a:lstStyle/>
          <a:p>
            <a:r>
              <a:rPr lang="fr-CH" sz="4800" dirty="0">
                <a:latin typeface="Anton"/>
              </a:rPr>
              <a:t>Analyse et traduction du manuel méthodologique </a:t>
            </a:r>
          </a:p>
        </p:txBody>
      </p:sp>
      <p:sp>
        <p:nvSpPr>
          <p:cNvPr id="4" name="ZoneTexte 3">
            <a:extLst>
              <a:ext uri="{FF2B5EF4-FFF2-40B4-BE49-F238E27FC236}">
                <a16:creationId xmlns:a16="http://schemas.microsoft.com/office/drawing/2014/main" id="{CDCC4277-0110-980E-33B6-78F817292CB1}"/>
              </a:ext>
            </a:extLst>
          </p:cNvPr>
          <p:cNvSpPr txBox="1"/>
          <p:nvPr/>
        </p:nvSpPr>
        <p:spPr>
          <a:xfrm>
            <a:off x="976393" y="3305226"/>
            <a:ext cx="6431474" cy="6494085"/>
          </a:xfrm>
          <a:prstGeom prst="rect">
            <a:avLst/>
          </a:prstGeom>
          <a:noFill/>
        </p:spPr>
        <p:txBody>
          <a:bodyPr wrap="square" rtlCol="0">
            <a:spAutoFit/>
          </a:bodyPr>
          <a:lstStyle/>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Manuel méthodologique : </a:t>
            </a:r>
            <a:r>
              <a:rPr lang="fr-CH" sz="2800" b="1" dirty="0">
                <a:solidFill>
                  <a:schemeClr val="bg1"/>
                </a:solidFill>
              </a:rPr>
              <a:t>création par la mission Mexique </a:t>
            </a:r>
          </a:p>
          <a:p>
            <a:endParaRPr lang="fr-CH" sz="2400" b="1"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Analyse du manuel méthodologique :</a:t>
            </a:r>
          </a:p>
          <a:p>
            <a:pPr marL="457200" indent="-457200">
              <a:buFont typeface="Wingdings" panose="05000000000000000000" pitchFamily="2" charset="2"/>
              <a:buChar char="q"/>
            </a:pPr>
            <a:r>
              <a:rPr lang="fr-CH" sz="2800" dirty="0">
                <a:solidFill>
                  <a:schemeClr val="bg1"/>
                </a:solidFill>
              </a:rPr>
              <a:t>Méthodologie innovante et bien conçue (approches méthodologiques, cartes d’activités etc.)  </a:t>
            </a:r>
          </a:p>
          <a:p>
            <a:pPr marL="457200" indent="-457200">
              <a:buFont typeface="Wingdings" panose="05000000000000000000" pitchFamily="2" charset="2"/>
              <a:buChar char="q"/>
            </a:pPr>
            <a:r>
              <a:rPr lang="fr-CH" sz="2800" dirty="0">
                <a:solidFill>
                  <a:schemeClr val="bg1"/>
                </a:solidFill>
              </a:rPr>
              <a:t>Partie manquante : la partie théorique (concepts, définitions) </a:t>
            </a:r>
          </a:p>
          <a:p>
            <a:endParaRPr lang="fr-CH" sz="2400" b="1"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Traduction du manuel méthodologique : </a:t>
            </a:r>
            <a:r>
              <a:rPr lang="fr-CH" sz="2800" b="1" dirty="0">
                <a:solidFill>
                  <a:schemeClr val="bg1"/>
                </a:solidFill>
              </a:rPr>
              <a:t>FR, ANG, ESP</a:t>
            </a:r>
          </a:p>
          <a:p>
            <a:endParaRPr lang="fr-CH" sz="2400" b="1" dirty="0">
              <a:solidFill>
                <a:schemeClr val="bg1"/>
              </a:solidFill>
            </a:endParaRPr>
          </a:p>
          <a:p>
            <a:endParaRPr lang="fr-CH" sz="2400" b="1" dirty="0">
              <a:solidFill>
                <a:schemeClr val="bg1"/>
              </a:solidFill>
            </a:endParaRPr>
          </a:p>
          <a:p>
            <a:endParaRPr lang="fr-CH" sz="2400" b="1" dirty="0">
              <a:solidFill>
                <a:schemeClr val="bg1"/>
              </a:solidFill>
            </a:endParaRPr>
          </a:p>
        </p:txBody>
      </p:sp>
      <p:pic>
        <p:nvPicPr>
          <p:cNvPr id="6" name="Image 5">
            <a:extLst>
              <a:ext uri="{FF2B5EF4-FFF2-40B4-BE49-F238E27FC236}">
                <a16:creationId xmlns:a16="http://schemas.microsoft.com/office/drawing/2014/main" id="{32D3166F-9C80-6229-5BDF-28CDEF195FBC}"/>
              </a:ext>
            </a:extLst>
          </p:cNvPr>
          <p:cNvPicPr>
            <a:picLocks noChangeAspect="1"/>
          </p:cNvPicPr>
          <p:nvPr/>
        </p:nvPicPr>
        <p:blipFill>
          <a:blip r:embed="rId2"/>
          <a:stretch>
            <a:fillRect/>
          </a:stretch>
        </p:blipFill>
        <p:spPr>
          <a:xfrm>
            <a:off x="7998059" y="3305226"/>
            <a:ext cx="6265414" cy="5505969"/>
          </a:xfrm>
          <a:prstGeom prst="rect">
            <a:avLst/>
          </a:prstGeom>
          <a:ln w="57150">
            <a:solidFill>
              <a:schemeClr val="accent5">
                <a:lumMod val="75000"/>
              </a:schemeClr>
            </a:solidFill>
          </a:ln>
        </p:spPr>
      </p:pic>
    </p:spTree>
    <p:extLst>
      <p:ext uri="{BB962C8B-B14F-4D97-AF65-F5344CB8AC3E}">
        <p14:creationId xmlns:p14="http://schemas.microsoft.com/office/powerpoint/2010/main" val="2258843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A1259-4F06-2586-96EA-B84B6D582D52}"/>
              </a:ext>
            </a:extLst>
          </p:cNvPr>
          <p:cNvSpPr>
            <a:spLocks noGrp="1"/>
          </p:cNvSpPr>
          <p:nvPr>
            <p:ph type="title"/>
          </p:nvPr>
        </p:nvSpPr>
        <p:spPr>
          <a:xfrm>
            <a:off x="4896940" y="926987"/>
            <a:ext cx="11230838" cy="738664"/>
          </a:xfrm>
        </p:spPr>
        <p:txBody>
          <a:bodyPr/>
          <a:lstStyle/>
          <a:p>
            <a:r>
              <a:rPr lang="fr-CH" sz="4800" dirty="0">
                <a:latin typeface="Anton"/>
              </a:rPr>
              <a:t>Les ateliers «test»</a:t>
            </a:r>
          </a:p>
        </p:txBody>
      </p:sp>
      <p:sp>
        <p:nvSpPr>
          <p:cNvPr id="3" name="ZoneTexte 2">
            <a:extLst>
              <a:ext uri="{FF2B5EF4-FFF2-40B4-BE49-F238E27FC236}">
                <a16:creationId xmlns:a16="http://schemas.microsoft.com/office/drawing/2014/main" id="{FC3EA390-3FD6-1F3F-6EAD-3E94794E5DA5}"/>
              </a:ext>
            </a:extLst>
          </p:cNvPr>
          <p:cNvSpPr txBox="1"/>
          <p:nvPr/>
        </p:nvSpPr>
        <p:spPr>
          <a:xfrm>
            <a:off x="1007364" y="2396368"/>
            <a:ext cx="6124834" cy="6771084"/>
          </a:xfrm>
          <a:prstGeom prst="rect">
            <a:avLst/>
          </a:prstGeom>
          <a:noFill/>
        </p:spPr>
        <p:txBody>
          <a:bodyPr wrap="square" rtlCol="0">
            <a:spAutoFit/>
          </a:bodyPr>
          <a:lstStyle/>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Ateliers «test»: </a:t>
            </a:r>
            <a:r>
              <a:rPr lang="fr-CH" sz="2800" b="1" dirty="0">
                <a:solidFill>
                  <a:schemeClr val="bg1"/>
                </a:solidFill>
              </a:rPr>
              <a:t>Bénin, Mexique, Cameroun et Haïti</a:t>
            </a:r>
          </a:p>
          <a:p>
            <a:endParaRPr lang="fr-CH" sz="2400" b="1"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Objectifs de la mise en place de ces ateliers :</a:t>
            </a:r>
          </a:p>
          <a:p>
            <a:pPr marL="457200" indent="-457200">
              <a:buFont typeface="Arial" panose="020B0604020202020204" pitchFamily="34" charset="0"/>
              <a:buChar char="•"/>
            </a:pPr>
            <a:r>
              <a:rPr lang="fr-CH" sz="2600" i="1" dirty="0">
                <a:solidFill>
                  <a:schemeClr val="bg1"/>
                </a:solidFill>
              </a:rPr>
              <a:t>Engager une discussion sur la masculinité positive dans différents contextes.</a:t>
            </a:r>
          </a:p>
          <a:p>
            <a:pPr marL="457200" indent="-457200">
              <a:buFont typeface="Arial" panose="020B0604020202020204" pitchFamily="34" charset="0"/>
              <a:buChar char="•"/>
            </a:pPr>
            <a:r>
              <a:rPr lang="fr-CH" sz="2600" i="1" dirty="0">
                <a:solidFill>
                  <a:schemeClr val="bg1"/>
                </a:solidFill>
              </a:rPr>
              <a:t>Tester la méthodologie développée et recueillir les retours des parties prenantes pour d’éventuelles améliorations. </a:t>
            </a:r>
          </a:p>
          <a:p>
            <a:pPr marL="457200" indent="-457200">
              <a:buFont typeface="Arial" panose="020B0604020202020204" pitchFamily="34" charset="0"/>
              <a:buChar char="•"/>
            </a:pPr>
            <a:r>
              <a:rPr lang="fr-CH" sz="2600" i="1" dirty="0">
                <a:solidFill>
                  <a:schemeClr val="bg1"/>
                </a:solidFill>
              </a:rPr>
              <a:t>Sélectionner les cartes d’activités du manuel qui sont les plus pertinentes et les mieux adaptées à chaque contexte, pour la création de la boîte à outils. </a:t>
            </a:r>
          </a:p>
        </p:txBody>
      </p:sp>
      <p:pic>
        <p:nvPicPr>
          <p:cNvPr id="5" name="Image 4">
            <a:extLst>
              <a:ext uri="{FF2B5EF4-FFF2-40B4-BE49-F238E27FC236}">
                <a16:creationId xmlns:a16="http://schemas.microsoft.com/office/drawing/2014/main" id="{BE3A53B1-5CE7-484B-C807-9AFAD0FB04B6}"/>
              </a:ext>
            </a:extLst>
          </p:cNvPr>
          <p:cNvPicPr>
            <a:picLocks noChangeAspect="1"/>
          </p:cNvPicPr>
          <p:nvPr/>
        </p:nvPicPr>
        <p:blipFill>
          <a:blip r:embed="rId2"/>
          <a:stretch>
            <a:fillRect/>
          </a:stretch>
        </p:blipFill>
        <p:spPr>
          <a:xfrm>
            <a:off x="7718156" y="2272085"/>
            <a:ext cx="6400180" cy="7305868"/>
          </a:xfrm>
          <a:prstGeom prst="rect">
            <a:avLst/>
          </a:prstGeom>
        </p:spPr>
      </p:pic>
    </p:spTree>
    <p:extLst>
      <p:ext uri="{BB962C8B-B14F-4D97-AF65-F5344CB8AC3E}">
        <p14:creationId xmlns:p14="http://schemas.microsoft.com/office/powerpoint/2010/main" val="383060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48FCF6-A683-3F4B-F3AB-E1F481E6B426}"/>
              </a:ext>
            </a:extLst>
          </p:cNvPr>
          <p:cNvSpPr>
            <a:spLocks noGrp="1"/>
          </p:cNvSpPr>
          <p:nvPr>
            <p:ph type="title"/>
          </p:nvPr>
        </p:nvSpPr>
        <p:spPr>
          <a:xfrm>
            <a:off x="4762767" y="537018"/>
            <a:ext cx="11230838" cy="738664"/>
          </a:xfrm>
        </p:spPr>
        <p:txBody>
          <a:bodyPr/>
          <a:lstStyle/>
          <a:p>
            <a:r>
              <a:rPr lang="fr-CH" sz="4800" dirty="0">
                <a:latin typeface="Anton"/>
              </a:rPr>
              <a:t>Les ateliers «test»</a:t>
            </a:r>
          </a:p>
        </p:txBody>
      </p:sp>
      <p:pic>
        <p:nvPicPr>
          <p:cNvPr id="4" name="Image 3" descr="Une image contenant habits, personne, femme, sourire&#10;&#10;Description générée automatiquement">
            <a:extLst>
              <a:ext uri="{FF2B5EF4-FFF2-40B4-BE49-F238E27FC236}">
                <a16:creationId xmlns:a16="http://schemas.microsoft.com/office/drawing/2014/main" id="{A6E9A60F-B852-5745-0888-E3DE368987B4}"/>
              </a:ext>
            </a:extLst>
          </p:cNvPr>
          <p:cNvPicPr>
            <a:picLocks noChangeAspect="1"/>
          </p:cNvPicPr>
          <p:nvPr/>
        </p:nvPicPr>
        <p:blipFill rotWithShape="1">
          <a:blip r:embed="rId2">
            <a:extLst>
              <a:ext uri="{28A0092B-C50C-407E-A947-70E740481C1C}">
                <a14:useLocalDpi xmlns:a14="http://schemas.microsoft.com/office/drawing/2010/main" val="0"/>
              </a:ext>
            </a:extLst>
          </a:blip>
          <a:srcRect l="4809" t="7686" r="6800" b="14318"/>
          <a:stretch/>
        </p:blipFill>
        <p:spPr>
          <a:xfrm>
            <a:off x="7842142" y="1742697"/>
            <a:ext cx="6034070" cy="4082600"/>
          </a:xfrm>
          <a:prstGeom prst="rect">
            <a:avLst/>
          </a:prstGeom>
        </p:spPr>
      </p:pic>
      <p:pic>
        <p:nvPicPr>
          <p:cNvPr id="6" name="Image 5" descr="Une image contenant intérieur, habits, table, mur&#10;&#10;Description générée automatiquement">
            <a:extLst>
              <a:ext uri="{FF2B5EF4-FFF2-40B4-BE49-F238E27FC236}">
                <a16:creationId xmlns:a16="http://schemas.microsoft.com/office/drawing/2014/main" id="{D4462103-957C-829C-5880-6EB10AC73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488" y="1720311"/>
            <a:ext cx="5887037" cy="4082600"/>
          </a:xfrm>
          <a:prstGeom prst="rect">
            <a:avLst/>
          </a:prstGeom>
        </p:spPr>
      </p:pic>
      <p:pic>
        <p:nvPicPr>
          <p:cNvPr id="8" name="Image 7" descr="Une image contenant intérieur, mur, habits, meubles&#10;&#10;Description générée automatiquement">
            <a:extLst>
              <a:ext uri="{FF2B5EF4-FFF2-40B4-BE49-F238E27FC236}">
                <a16:creationId xmlns:a16="http://schemas.microsoft.com/office/drawing/2014/main" id="{AF472D0E-09E2-8E55-F7D1-AE91D0135AFB}"/>
              </a:ext>
            </a:extLst>
          </p:cNvPr>
          <p:cNvPicPr>
            <a:picLocks noChangeAspect="1"/>
          </p:cNvPicPr>
          <p:nvPr/>
        </p:nvPicPr>
        <p:blipFill rotWithShape="1">
          <a:blip r:embed="rId4">
            <a:extLst>
              <a:ext uri="{28A0092B-C50C-407E-A947-70E740481C1C}">
                <a14:useLocalDpi xmlns:a14="http://schemas.microsoft.com/office/drawing/2010/main" val="0"/>
              </a:ext>
            </a:extLst>
          </a:blip>
          <a:srcRect t="10065"/>
          <a:stretch/>
        </p:blipFill>
        <p:spPr>
          <a:xfrm>
            <a:off x="7989177" y="6292312"/>
            <a:ext cx="5887035" cy="3964152"/>
          </a:xfrm>
          <a:prstGeom prst="rect">
            <a:avLst/>
          </a:prstGeom>
        </p:spPr>
      </p:pic>
      <p:pic>
        <p:nvPicPr>
          <p:cNvPr id="10" name="Image 9" descr="Une image contenant habits, personne, homme, Visage humain&#10;&#10;Description générée automatiquement">
            <a:extLst>
              <a:ext uri="{FF2B5EF4-FFF2-40B4-BE49-F238E27FC236}">
                <a16:creationId xmlns:a16="http://schemas.microsoft.com/office/drawing/2014/main" id="{9AD63CA3-1930-8D4B-1308-4A0D8B676E9C}"/>
              </a:ext>
            </a:extLst>
          </p:cNvPr>
          <p:cNvPicPr>
            <a:picLocks noChangeAspect="1"/>
          </p:cNvPicPr>
          <p:nvPr/>
        </p:nvPicPr>
        <p:blipFill rotWithShape="1">
          <a:blip r:embed="rId5">
            <a:extLst>
              <a:ext uri="{28A0092B-C50C-407E-A947-70E740481C1C}">
                <a14:useLocalDpi xmlns:a14="http://schemas.microsoft.com/office/drawing/2010/main" val="0"/>
              </a:ext>
            </a:extLst>
          </a:blip>
          <a:srcRect t="18512" b="30410"/>
          <a:stretch/>
        </p:blipFill>
        <p:spPr>
          <a:xfrm>
            <a:off x="1358875" y="6292312"/>
            <a:ext cx="5844770" cy="3964152"/>
          </a:xfrm>
          <a:prstGeom prst="rect">
            <a:avLst/>
          </a:prstGeom>
        </p:spPr>
      </p:pic>
    </p:spTree>
    <p:extLst>
      <p:ext uri="{BB962C8B-B14F-4D97-AF65-F5344CB8AC3E}">
        <p14:creationId xmlns:p14="http://schemas.microsoft.com/office/powerpoint/2010/main" val="4028388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4988F0E-5ECC-4A67-3F69-D3BAD42DE39D}"/>
              </a:ext>
            </a:extLst>
          </p:cNvPr>
          <p:cNvSpPr txBox="1"/>
          <p:nvPr/>
        </p:nvSpPr>
        <p:spPr>
          <a:xfrm>
            <a:off x="9451175" y="3352755"/>
            <a:ext cx="5362105" cy="5447645"/>
          </a:xfrm>
          <a:prstGeom prst="rect">
            <a:avLst/>
          </a:prstGeom>
          <a:noFill/>
        </p:spPr>
        <p:txBody>
          <a:bodyPr wrap="square" rtlCol="0">
            <a:spAutoFit/>
          </a:bodyPr>
          <a:lstStyle/>
          <a:p>
            <a:pPr algn="just"/>
            <a:r>
              <a:rPr lang="fr-CH" sz="3200" dirty="0">
                <a:ln w="0">
                  <a:solidFill>
                    <a:srgbClr val="009999"/>
                  </a:solidFill>
                </a:ln>
                <a:solidFill>
                  <a:schemeClr val="accent1"/>
                </a:solidFill>
                <a:effectLst>
                  <a:outerShdw blurRad="38100" dist="25400" dir="5400000" algn="ctr" rotWithShape="0">
                    <a:srgbClr val="6E747A">
                      <a:alpha val="43000"/>
                    </a:srgbClr>
                  </a:outerShdw>
                </a:effectLst>
              </a:rPr>
              <a:t>Quels ont été les résultats ?</a:t>
            </a:r>
          </a:p>
          <a:p>
            <a:pPr marL="457200" indent="-457200">
              <a:buFont typeface="Wingdings" panose="05000000000000000000" pitchFamily="2" charset="2"/>
              <a:buChar char="q"/>
            </a:pPr>
            <a:r>
              <a:rPr lang="fr-CH" sz="2600" dirty="0">
                <a:solidFill>
                  <a:schemeClr val="bg1"/>
                </a:solidFill>
              </a:rPr>
              <a:t>La méthodologie du manuel approuvée</a:t>
            </a:r>
          </a:p>
          <a:p>
            <a:endParaRPr lang="fr-CH" sz="2600" dirty="0">
              <a:solidFill>
                <a:schemeClr val="bg1"/>
              </a:solidFill>
            </a:endParaRPr>
          </a:p>
          <a:p>
            <a:pPr marL="457200" indent="-457200">
              <a:buFont typeface="Wingdings" panose="05000000000000000000" pitchFamily="2" charset="2"/>
              <a:buChar char="q"/>
            </a:pPr>
            <a:r>
              <a:rPr lang="fr-CH" sz="2600" dirty="0">
                <a:solidFill>
                  <a:schemeClr val="bg1"/>
                </a:solidFill>
              </a:rPr>
              <a:t>Plusieurs cartes d’activités n’étaient pas adaptées </a:t>
            </a:r>
            <a:r>
              <a:rPr lang="fr-CH" sz="2600" i="1" dirty="0">
                <a:solidFill>
                  <a:schemeClr val="bg1"/>
                </a:solidFill>
              </a:rPr>
              <a:t>(considérations religieuses/culturelles, pertinence des cartes d’activités). </a:t>
            </a:r>
          </a:p>
          <a:p>
            <a:endParaRPr lang="fr-CH" sz="2600" i="1" dirty="0">
              <a:ln w="0">
                <a:solidFill>
                  <a:srgbClr val="009999"/>
                </a:solidFill>
              </a:ln>
              <a:solidFill>
                <a:schemeClr val="bg1"/>
              </a:solidFill>
              <a:effectLst>
                <a:outerShdw blurRad="38100" dist="25400" dir="5400000" algn="ctr" rotWithShape="0">
                  <a:srgbClr val="6E747A">
                    <a:alpha val="43000"/>
                  </a:srgbClr>
                </a:outerShdw>
              </a:effectLst>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Méthodologie pour la sélection de 15 cartes d’activités </a:t>
            </a:r>
          </a:p>
          <a:p>
            <a:endParaRPr lang="fr-CH" dirty="0"/>
          </a:p>
        </p:txBody>
      </p:sp>
      <p:sp>
        <p:nvSpPr>
          <p:cNvPr id="4" name="Titre 1">
            <a:extLst>
              <a:ext uri="{FF2B5EF4-FFF2-40B4-BE49-F238E27FC236}">
                <a16:creationId xmlns:a16="http://schemas.microsoft.com/office/drawing/2014/main" id="{EB5C87AB-F9B7-DD1B-0F5D-F7BDC0CA5D5B}"/>
              </a:ext>
            </a:extLst>
          </p:cNvPr>
          <p:cNvSpPr>
            <a:spLocks noGrp="1"/>
          </p:cNvSpPr>
          <p:nvPr>
            <p:ph type="title"/>
          </p:nvPr>
        </p:nvSpPr>
        <p:spPr>
          <a:xfrm>
            <a:off x="1686748" y="893202"/>
            <a:ext cx="11230838" cy="738664"/>
          </a:xfrm>
        </p:spPr>
        <p:txBody>
          <a:bodyPr/>
          <a:lstStyle/>
          <a:p>
            <a:pPr algn="ctr"/>
            <a:r>
              <a:rPr lang="fr-CH" sz="4800" dirty="0">
                <a:latin typeface="Anton"/>
              </a:rPr>
              <a:t>Les ateliers «test»</a:t>
            </a:r>
          </a:p>
        </p:txBody>
      </p:sp>
      <p:pic>
        <p:nvPicPr>
          <p:cNvPr id="8" name="Image 7">
            <a:extLst>
              <a:ext uri="{FF2B5EF4-FFF2-40B4-BE49-F238E27FC236}">
                <a16:creationId xmlns:a16="http://schemas.microsoft.com/office/drawing/2014/main" id="{26E29CAF-A188-3BF1-1CF5-6110B60C2716}"/>
              </a:ext>
            </a:extLst>
          </p:cNvPr>
          <p:cNvPicPr>
            <a:picLocks noChangeAspect="1"/>
          </p:cNvPicPr>
          <p:nvPr/>
        </p:nvPicPr>
        <p:blipFill>
          <a:blip r:embed="rId2"/>
          <a:stretch>
            <a:fillRect/>
          </a:stretch>
        </p:blipFill>
        <p:spPr>
          <a:xfrm>
            <a:off x="759949" y="2415705"/>
            <a:ext cx="8420627" cy="7352524"/>
          </a:xfrm>
          <a:prstGeom prst="rect">
            <a:avLst/>
          </a:prstGeom>
        </p:spPr>
      </p:pic>
    </p:spTree>
    <p:extLst>
      <p:ext uri="{BB962C8B-B14F-4D97-AF65-F5344CB8AC3E}">
        <p14:creationId xmlns:p14="http://schemas.microsoft.com/office/powerpoint/2010/main" val="4167798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6199D7-57C2-1C41-5098-2BA083981D91}"/>
              </a:ext>
            </a:extLst>
          </p:cNvPr>
          <p:cNvSpPr>
            <a:spLocks noGrp="1"/>
          </p:cNvSpPr>
          <p:nvPr>
            <p:ph type="title"/>
          </p:nvPr>
        </p:nvSpPr>
        <p:spPr>
          <a:xfrm>
            <a:off x="2841621" y="1335731"/>
            <a:ext cx="11230838" cy="738664"/>
          </a:xfrm>
        </p:spPr>
        <p:txBody>
          <a:bodyPr/>
          <a:lstStyle/>
          <a:p>
            <a:r>
              <a:rPr lang="fr-CH" sz="4800" dirty="0">
                <a:latin typeface="Anton"/>
              </a:rPr>
              <a:t>La création d’outils de la capitalisation</a:t>
            </a:r>
          </a:p>
        </p:txBody>
      </p:sp>
      <p:sp>
        <p:nvSpPr>
          <p:cNvPr id="4" name="ZoneTexte 3">
            <a:extLst>
              <a:ext uri="{FF2B5EF4-FFF2-40B4-BE49-F238E27FC236}">
                <a16:creationId xmlns:a16="http://schemas.microsoft.com/office/drawing/2014/main" id="{40DF67A9-74B2-9A82-B244-38EEA8EAC0B1}"/>
              </a:ext>
            </a:extLst>
          </p:cNvPr>
          <p:cNvSpPr txBox="1"/>
          <p:nvPr/>
        </p:nvSpPr>
        <p:spPr>
          <a:xfrm>
            <a:off x="3021230" y="2668008"/>
            <a:ext cx="9609890" cy="7325082"/>
          </a:xfrm>
          <a:prstGeom prst="rect">
            <a:avLst/>
          </a:prstGeom>
          <a:noFill/>
        </p:spPr>
        <p:txBody>
          <a:bodyPr wrap="square">
            <a:spAutoFit/>
          </a:bodyPr>
          <a:lstStyle/>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Pourquoi créer une boite à outils ? </a:t>
            </a:r>
          </a:p>
          <a:p>
            <a:pPr marL="342900" indent="-342900">
              <a:buFont typeface="Wingdings" panose="05000000000000000000" pitchFamily="2" charset="2"/>
              <a:buChar char="§"/>
            </a:pPr>
            <a:r>
              <a:rPr lang="fr-CH" sz="2600" i="1" dirty="0">
                <a:solidFill>
                  <a:schemeClr val="bg1"/>
                </a:solidFill>
              </a:rPr>
              <a:t>Faire vivre la capitalisation d’expérience sur la masculinité positive </a:t>
            </a:r>
            <a:endParaRPr lang="fr-CH" sz="2600" b="1" i="1" dirty="0">
              <a:solidFill>
                <a:schemeClr val="bg1"/>
              </a:solidFill>
              <a:latin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fr-CH" sz="2600" b="1" i="1" dirty="0">
                <a:solidFill>
                  <a:schemeClr val="bg1"/>
                </a:solidFill>
                <a:latin typeface="Calibri" panose="020F0502020204030204" pitchFamily="34" charset="0"/>
                <a:cs typeface="Times New Roman" panose="02020603050405020304" pitchFamily="18" charset="0"/>
              </a:rPr>
              <a:t>F</a:t>
            </a:r>
            <a:r>
              <a:rPr lang="fr-CH" sz="2600" i="1" dirty="0">
                <a:solidFill>
                  <a:schemeClr val="bg1"/>
                </a:solidFill>
              </a:rPr>
              <a:t>ournir des outils faciles d’utilisations pour la mise en place des ateliers de MP </a:t>
            </a:r>
            <a:endParaRPr lang="fr-CH" sz="2400" dirty="0">
              <a:solidFill>
                <a:schemeClr val="bg1"/>
              </a:solidFill>
            </a:endParaRPr>
          </a:p>
          <a:p>
            <a:pPr marL="342900" indent="-342900">
              <a:buFont typeface="Wingdings" panose="05000000000000000000" pitchFamily="2" charset="2"/>
              <a:buChar char="§"/>
            </a:pPr>
            <a:endParaRPr lang="fr-CH" sz="2400" dirty="0">
              <a:solidFill>
                <a:schemeClr val="bg1"/>
              </a:solidFill>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La boîte à outils «d’hommes à Hommes» (FR, ANG, ESP)</a:t>
            </a:r>
          </a:p>
          <a:p>
            <a:endParaRPr lang="fr-CH" sz="2400" b="1" dirty="0">
              <a:solidFill>
                <a:schemeClr val="bg1"/>
              </a:solidFill>
            </a:endParaRPr>
          </a:p>
          <a:p>
            <a:endParaRPr lang="fr-CH" sz="2400" b="1" dirty="0">
              <a:solidFill>
                <a:schemeClr val="bg1"/>
              </a:solidFill>
            </a:endParaRPr>
          </a:p>
          <a:p>
            <a:endParaRPr lang="fr-CH" sz="2400" b="1" dirty="0">
              <a:solidFill>
                <a:schemeClr val="bg1"/>
              </a:solidFill>
            </a:endParaRPr>
          </a:p>
          <a:p>
            <a:endParaRPr lang="fr-CH" sz="2400" dirty="0">
              <a:solidFill>
                <a:schemeClr val="bg1"/>
              </a:solidFill>
            </a:endParaRPr>
          </a:p>
          <a:p>
            <a:endParaRPr lang="fr-CH" sz="2400" dirty="0">
              <a:solidFill>
                <a:schemeClr val="bg1"/>
              </a:solidFill>
            </a:endParaRPr>
          </a:p>
          <a:p>
            <a:endParaRPr lang="fr-CH" sz="2400" dirty="0">
              <a:solidFill>
                <a:schemeClr val="bg1"/>
              </a:solidFill>
            </a:endParaRPr>
          </a:p>
          <a:p>
            <a:endParaRPr lang="fr-CH" sz="2400" dirty="0">
              <a:solidFill>
                <a:schemeClr val="bg1"/>
              </a:solidFill>
            </a:endParaRPr>
          </a:p>
          <a:p>
            <a:pPr marL="342900" indent="-342900">
              <a:buFont typeface="Wingdings" panose="05000000000000000000" pitchFamily="2" charset="2"/>
              <a:buChar char="§"/>
            </a:pPr>
            <a:endParaRPr lang="fr-CH" sz="2400" dirty="0">
              <a:solidFill>
                <a:schemeClr val="bg1"/>
              </a:solidFill>
            </a:endParaRPr>
          </a:p>
          <a:p>
            <a:endParaRPr lang="fr-CH" sz="3200" dirty="0">
              <a:ln w="0">
                <a:solidFill>
                  <a:srgbClr val="009999"/>
                </a:solidFill>
              </a:ln>
              <a:solidFill>
                <a:schemeClr val="accent1"/>
              </a:solidFill>
              <a:effectLst>
                <a:outerShdw blurRad="38100" dist="25400" dir="5400000" algn="ctr" rotWithShape="0">
                  <a:srgbClr val="6E747A">
                    <a:alpha val="43000"/>
                  </a:srgbClr>
                </a:outerShdw>
              </a:effectLst>
            </a:endParaRPr>
          </a:p>
          <a:p>
            <a:r>
              <a:rPr lang="fr-CH" sz="3200" dirty="0">
                <a:ln w="0">
                  <a:solidFill>
                    <a:srgbClr val="009999"/>
                  </a:solidFill>
                </a:ln>
                <a:solidFill>
                  <a:schemeClr val="accent1"/>
                </a:solidFill>
                <a:effectLst>
                  <a:outerShdw blurRad="38100" dist="25400" dir="5400000" algn="ctr" rotWithShape="0">
                    <a:srgbClr val="6E747A">
                      <a:alpha val="43000"/>
                    </a:srgbClr>
                  </a:outerShdw>
                </a:effectLst>
              </a:rPr>
              <a:t>Processus pour la réalisation d’une boîte à outils </a:t>
            </a:r>
          </a:p>
          <a:p>
            <a:endParaRPr lang="fr-CH" sz="2400" dirty="0">
              <a:solidFill>
                <a:schemeClr val="bg1"/>
              </a:solidFill>
            </a:endParaRPr>
          </a:p>
          <a:p>
            <a:pPr marL="342900" indent="-342900">
              <a:buFont typeface="Wingdings" panose="05000000000000000000" pitchFamily="2" charset="2"/>
              <a:buChar char="§"/>
            </a:pPr>
            <a:endParaRPr lang="fr-CH" sz="2400" dirty="0">
              <a:solidFill>
                <a:schemeClr val="bg1"/>
              </a:solidFill>
            </a:endParaRPr>
          </a:p>
        </p:txBody>
      </p:sp>
      <p:sp>
        <p:nvSpPr>
          <p:cNvPr id="9" name="Rectangle 8">
            <a:extLst>
              <a:ext uri="{FF2B5EF4-FFF2-40B4-BE49-F238E27FC236}">
                <a16:creationId xmlns:a16="http://schemas.microsoft.com/office/drawing/2014/main" id="{1CE2AEF6-1C62-9930-F132-265CF4198E8D}"/>
              </a:ext>
            </a:extLst>
          </p:cNvPr>
          <p:cNvSpPr/>
          <p:nvPr/>
        </p:nvSpPr>
        <p:spPr>
          <a:xfrm>
            <a:off x="3425125" y="6059837"/>
            <a:ext cx="1663183" cy="196555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400" b="1" dirty="0">
                <a:solidFill>
                  <a:schemeClr val="tx2"/>
                </a:solidFill>
              </a:rPr>
              <a:t>1 mini guide théorique</a:t>
            </a:r>
          </a:p>
        </p:txBody>
      </p:sp>
      <p:sp>
        <p:nvSpPr>
          <p:cNvPr id="10" name="Rectangle 9">
            <a:extLst>
              <a:ext uri="{FF2B5EF4-FFF2-40B4-BE49-F238E27FC236}">
                <a16:creationId xmlns:a16="http://schemas.microsoft.com/office/drawing/2014/main" id="{5A4C3B9B-07C3-B749-ADD2-BC05384BFE03}"/>
              </a:ext>
            </a:extLst>
          </p:cNvPr>
          <p:cNvSpPr/>
          <p:nvPr/>
        </p:nvSpPr>
        <p:spPr>
          <a:xfrm>
            <a:off x="5373255" y="6059837"/>
            <a:ext cx="2344257" cy="196555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400" b="1" dirty="0">
                <a:solidFill>
                  <a:schemeClr val="tx2"/>
                </a:solidFill>
              </a:rPr>
              <a:t>1 mini guide méthodologique </a:t>
            </a:r>
          </a:p>
        </p:txBody>
      </p:sp>
      <p:sp>
        <p:nvSpPr>
          <p:cNvPr id="11" name="Rectangle 10">
            <a:extLst>
              <a:ext uri="{FF2B5EF4-FFF2-40B4-BE49-F238E27FC236}">
                <a16:creationId xmlns:a16="http://schemas.microsoft.com/office/drawing/2014/main" id="{16641953-C777-56F0-10A1-37CEF4742AF6}"/>
              </a:ext>
            </a:extLst>
          </p:cNvPr>
          <p:cNvSpPr/>
          <p:nvPr/>
        </p:nvSpPr>
        <p:spPr>
          <a:xfrm>
            <a:off x="8002459" y="6059837"/>
            <a:ext cx="1902401" cy="196555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400" b="1" dirty="0">
                <a:solidFill>
                  <a:schemeClr val="tx2"/>
                </a:solidFill>
              </a:rPr>
              <a:t>15 cartes d’activité </a:t>
            </a:r>
          </a:p>
        </p:txBody>
      </p:sp>
      <p:sp>
        <p:nvSpPr>
          <p:cNvPr id="12" name="Rectangle 11">
            <a:extLst>
              <a:ext uri="{FF2B5EF4-FFF2-40B4-BE49-F238E27FC236}">
                <a16:creationId xmlns:a16="http://schemas.microsoft.com/office/drawing/2014/main" id="{2AFB3497-B005-4FA3-B769-D9D6FA759C05}"/>
              </a:ext>
            </a:extLst>
          </p:cNvPr>
          <p:cNvSpPr/>
          <p:nvPr/>
        </p:nvSpPr>
        <p:spPr>
          <a:xfrm>
            <a:off x="10189807" y="6059837"/>
            <a:ext cx="1681895" cy="1965555"/>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400" b="1" dirty="0">
                <a:solidFill>
                  <a:schemeClr val="tx2"/>
                </a:solidFill>
              </a:rPr>
              <a:t>1 évaluation pré et post test </a:t>
            </a:r>
            <a:endParaRPr lang="fr-CH" sz="2400" b="1" dirty="0">
              <a:solidFill>
                <a:schemeClr val="bg1"/>
              </a:solidFill>
            </a:endParaRPr>
          </a:p>
        </p:txBody>
      </p:sp>
    </p:spTree>
    <p:extLst>
      <p:ext uri="{BB962C8B-B14F-4D97-AF65-F5344CB8AC3E}">
        <p14:creationId xmlns:p14="http://schemas.microsoft.com/office/powerpoint/2010/main" val="4207918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646596-7477-CE32-5A7E-CBA02A6D8AEB}"/>
              </a:ext>
            </a:extLst>
          </p:cNvPr>
          <p:cNvSpPr>
            <a:spLocks noGrp="1"/>
          </p:cNvSpPr>
          <p:nvPr>
            <p:ph type="title"/>
          </p:nvPr>
        </p:nvSpPr>
        <p:spPr>
          <a:xfrm>
            <a:off x="3894862" y="945180"/>
            <a:ext cx="11230838" cy="738664"/>
          </a:xfrm>
        </p:spPr>
        <p:txBody>
          <a:bodyPr/>
          <a:lstStyle/>
          <a:p>
            <a:r>
              <a:rPr lang="fr-CH" sz="4800" dirty="0">
                <a:latin typeface="Anton"/>
              </a:rPr>
              <a:t>La présentation des livrables </a:t>
            </a:r>
          </a:p>
        </p:txBody>
      </p:sp>
      <p:pic>
        <p:nvPicPr>
          <p:cNvPr id="4" name="Image 3">
            <a:extLst>
              <a:ext uri="{FF2B5EF4-FFF2-40B4-BE49-F238E27FC236}">
                <a16:creationId xmlns:a16="http://schemas.microsoft.com/office/drawing/2014/main" id="{F660BABB-162A-C721-7A2A-2FF4396CA4A0}"/>
              </a:ext>
            </a:extLst>
          </p:cNvPr>
          <p:cNvPicPr>
            <a:picLocks noChangeAspect="1"/>
          </p:cNvPicPr>
          <p:nvPr/>
        </p:nvPicPr>
        <p:blipFill>
          <a:blip r:embed="rId2"/>
          <a:stretch>
            <a:fillRect/>
          </a:stretch>
        </p:blipFill>
        <p:spPr>
          <a:xfrm>
            <a:off x="2528100" y="6094171"/>
            <a:ext cx="2671489" cy="3778249"/>
          </a:xfrm>
          <a:prstGeom prst="rect">
            <a:avLst/>
          </a:prstGeom>
        </p:spPr>
      </p:pic>
      <p:pic>
        <p:nvPicPr>
          <p:cNvPr id="6" name="Image 5">
            <a:extLst>
              <a:ext uri="{FF2B5EF4-FFF2-40B4-BE49-F238E27FC236}">
                <a16:creationId xmlns:a16="http://schemas.microsoft.com/office/drawing/2014/main" id="{A0406A31-862C-C481-C44D-516C1D999E0A}"/>
              </a:ext>
            </a:extLst>
          </p:cNvPr>
          <p:cNvPicPr>
            <a:picLocks noChangeAspect="1"/>
          </p:cNvPicPr>
          <p:nvPr/>
        </p:nvPicPr>
        <p:blipFill>
          <a:blip r:embed="rId3"/>
          <a:stretch>
            <a:fillRect/>
          </a:stretch>
        </p:blipFill>
        <p:spPr>
          <a:xfrm>
            <a:off x="5552779" y="6094171"/>
            <a:ext cx="2637484" cy="3778249"/>
          </a:xfrm>
          <a:prstGeom prst="rect">
            <a:avLst/>
          </a:prstGeom>
        </p:spPr>
      </p:pic>
      <p:pic>
        <p:nvPicPr>
          <p:cNvPr id="8" name="Image 7">
            <a:extLst>
              <a:ext uri="{FF2B5EF4-FFF2-40B4-BE49-F238E27FC236}">
                <a16:creationId xmlns:a16="http://schemas.microsoft.com/office/drawing/2014/main" id="{2E39A54C-667C-EC77-2955-1BBC468B2916}"/>
              </a:ext>
            </a:extLst>
          </p:cNvPr>
          <p:cNvPicPr>
            <a:picLocks noChangeAspect="1"/>
          </p:cNvPicPr>
          <p:nvPr/>
        </p:nvPicPr>
        <p:blipFill rotWithShape="1">
          <a:blip r:embed="rId4"/>
          <a:srcRect l="3527"/>
          <a:stretch/>
        </p:blipFill>
        <p:spPr>
          <a:xfrm>
            <a:off x="8477145" y="7481085"/>
            <a:ext cx="3312813" cy="2391336"/>
          </a:xfrm>
          <a:prstGeom prst="rect">
            <a:avLst/>
          </a:prstGeom>
        </p:spPr>
      </p:pic>
      <p:sp>
        <p:nvSpPr>
          <p:cNvPr id="9" name="ZoneTexte 8">
            <a:extLst>
              <a:ext uri="{FF2B5EF4-FFF2-40B4-BE49-F238E27FC236}">
                <a16:creationId xmlns:a16="http://schemas.microsoft.com/office/drawing/2014/main" id="{749C0BF3-8D8E-E88F-6EBB-F496BF6FE816}"/>
              </a:ext>
            </a:extLst>
          </p:cNvPr>
          <p:cNvSpPr txBox="1"/>
          <p:nvPr/>
        </p:nvSpPr>
        <p:spPr>
          <a:xfrm>
            <a:off x="449451" y="7481084"/>
            <a:ext cx="2078649" cy="1200329"/>
          </a:xfrm>
          <a:prstGeom prst="rect">
            <a:avLst/>
          </a:prstGeom>
          <a:noFill/>
        </p:spPr>
        <p:txBody>
          <a:bodyPr wrap="square" rtlCol="0">
            <a:spAutoFit/>
          </a:bodyPr>
          <a:lstStyle/>
          <a:p>
            <a:pPr algn="ctr"/>
            <a:r>
              <a:rPr lang="fr-CH" sz="3600" b="1" dirty="0">
                <a:solidFill>
                  <a:srgbClr val="009999"/>
                </a:solidFill>
              </a:rPr>
              <a:t>LA BOÎTE À OUTILS</a:t>
            </a:r>
          </a:p>
        </p:txBody>
      </p:sp>
      <p:pic>
        <p:nvPicPr>
          <p:cNvPr id="11" name="Image 10">
            <a:extLst>
              <a:ext uri="{FF2B5EF4-FFF2-40B4-BE49-F238E27FC236}">
                <a16:creationId xmlns:a16="http://schemas.microsoft.com/office/drawing/2014/main" id="{2F5145A1-B2A5-8EF3-3911-383FD4158699}"/>
              </a:ext>
            </a:extLst>
          </p:cNvPr>
          <p:cNvPicPr>
            <a:picLocks noChangeAspect="1"/>
          </p:cNvPicPr>
          <p:nvPr/>
        </p:nvPicPr>
        <p:blipFill>
          <a:blip r:embed="rId5"/>
          <a:stretch>
            <a:fillRect/>
          </a:stretch>
        </p:blipFill>
        <p:spPr>
          <a:xfrm>
            <a:off x="12076840" y="6094171"/>
            <a:ext cx="2788959" cy="3778249"/>
          </a:xfrm>
          <a:prstGeom prst="rect">
            <a:avLst/>
          </a:prstGeom>
        </p:spPr>
      </p:pic>
      <p:sp>
        <p:nvSpPr>
          <p:cNvPr id="12" name="ZoneTexte 11">
            <a:extLst>
              <a:ext uri="{FF2B5EF4-FFF2-40B4-BE49-F238E27FC236}">
                <a16:creationId xmlns:a16="http://schemas.microsoft.com/office/drawing/2014/main" id="{0627E177-BC07-9EBD-6B42-4DB4CDCD1EFA}"/>
              </a:ext>
            </a:extLst>
          </p:cNvPr>
          <p:cNvSpPr txBox="1"/>
          <p:nvPr/>
        </p:nvSpPr>
        <p:spPr>
          <a:xfrm>
            <a:off x="573437" y="3580108"/>
            <a:ext cx="4246536" cy="1200329"/>
          </a:xfrm>
          <a:prstGeom prst="rect">
            <a:avLst/>
          </a:prstGeom>
          <a:noFill/>
        </p:spPr>
        <p:txBody>
          <a:bodyPr wrap="square" rtlCol="0">
            <a:spAutoFit/>
          </a:bodyPr>
          <a:lstStyle/>
          <a:p>
            <a:r>
              <a:rPr lang="fr-CH" sz="3600" b="1" dirty="0">
                <a:solidFill>
                  <a:srgbClr val="009999"/>
                </a:solidFill>
              </a:rPr>
              <a:t>LE MANUEL MÉTHODOLOGIQUE</a:t>
            </a:r>
          </a:p>
        </p:txBody>
      </p:sp>
      <p:pic>
        <p:nvPicPr>
          <p:cNvPr id="14" name="Image 13">
            <a:extLst>
              <a:ext uri="{FF2B5EF4-FFF2-40B4-BE49-F238E27FC236}">
                <a16:creationId xmlns:a16="http://schemas.microsoft.com/office/drawing/2014/main" id="{8A570566-2B6C-519A-8B25-49D47BA0C36E}"/>
              </a:ext>
            </a:extLst>
          </p:cNvPr>
          <p:cNvPicPr>
            <a:picLocks noChangeAspect="1"/>
          </p:cNvPicPr>
          <p:nvPr/>
        </p:nvPicPr>
        <p:blipFill>
          <a:blip r:embed="rId6"/>
          <a:stretch>
            <a:fillRect/>
          </a:stretch>
        </p:blipFill>
        <p:spPr>
          <a:xfrm>
            <a:off x="5067945" y="1983783"/>
            <a:ext cx="4775587" cy="3412307"/>
          </a:xfrm>
          <a:prstGeom prst="rect">
            <a:avLst/>
          </a:prstGeom>
        </p:spPr>
      </p:pic>
    </p:spTree>
    <p:extLst>
      <p:ext uri="{BB962C8B-B14F-4D97-AF65-F5344CB8AC3E}">
        <p14:creationId xmlns:p14="http://schemas.microsoft.com/office/powerpoint/2010/main" val="2114630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1902D8-3BFE-3F9B-532B-E69760D2F360}"/>
              </a:ext>
            </a:extLst>
          </p:cNvPr>
          <p:cNvSpPr>
            <a:spLocks noGrp="1"/>
          </p:cNvSpPr>
          <p:nvPr>
            <p:ph type="title"/>
          </p:nvPr>
        </p:nvSpPr>
        <p:spPr>
          <a:xfrm>
            <a:off x="6071958" y="1560622"/>
            <a:ext cx="11230838" cy="738664"/>
          </a:xfrm>
        </p:spPr>
        <p:txBody>
          <a:bodyPr/>
          <a:lstStyle/>
          <a:p>
            <a:r>
              <a:rPr lang="fr-CH" sz="4800" dirty="0">
                <a:latin typeface="Anton"/>
              </a:rPr>
              <a:t>Conclusion</a:t>
            </a:r>
          </a:p>
        </p:txBody>
      </p:sp>
      <p:sp>
        <p:nvSpPr>
          <p:cNvPr id="4" name="ZoneTexte 3">
            <a:extLst>
              <a:ext uri="{FF2B5EF4-FFF2-40B4-BE49-F238E27FC236}">
                <a16:creationId xmlns:a16="http://schemas.microsoft.com/office/drawing/2014/main" id="{6300A152-C180-DC4F-6D0D-969348946B1B}"/>
              </a:ext>
            </a:extLst>
          </p:cNvPr>
          <p:cNvSpPr txBox="1"/>
          <p:nvPr/>
        </p:nvSpPr>
        <p:spPr>
          <a:xfrm>
            <a:off x="1947430" y="3038376"/>
            <a:ext cx="10838672" cy="3293209"/>
          </a:xfrm>
          <a:prstGeom prst="rect">
            <a:avLst/>
          </a:prstGeom>
          <a:noFill/>
        </p:spPr>
        <p:txBody>
          <a:bodyPr wrap="square" rtlCol="0">
            <a:spAutoFit/>
          </a:bodyPr>
          <a:lstStyle/>
          <a:p>
            <a:pPr marL="457200" indent="-457200">
              <a:buFont typeface="Wingdings" panose="05000000000000000000" pitchFamily="2" charset="2"/>
              <a:buChar char="q"/>
            </a:pPr>
            <a:r>
              <a:rPr lang="fr-CH" sz="2600" dirty="0">
                <a:solidFill>
                  <a:schemeClr val="bg1"/>
                </a:solidFill>
              </a:rPr>
              <a:t>Limite au niveau du temps </a:t>
            </a:r>
          </a:p>
          <a:p>
            <a:endParaRPr lang="fr-CH" sz="2600" dirty="0">
              <a:solidFill>
                <a:schemeClr val="bg1"/>
              </a:solidFill>
            </a:endParaRPr>
          </a:p>
          <a:p>
            <a:pPr marL="457200" indent="-457200">
              <a:buFont typeface="Wingdings" panose="05000000000000000000" pitchFamily="2" charset="2"/>
              <a:buChar char="q"/>
            </a:pPr>
            <a:r>
              <a:rPr lang="fr-CH" sz="2600" dirty="0">
                <a:solidFill>
                  <a:schemeClr val="bg1"/>
                </a:solidFill>
              </a:rPr>
              <a:t>L’importance des projets de capitalisation</a:t>
            </a:r>
          </a:p>
          <a:p>
            <a:r>
              <a:rPr lang="fr-CH" sz="2600" dirty="0">
                <a:solidFill>
                  <a:schemeClr val="bg1"/>
                </a:solidFill>
              </a:rPr>
              <a:t> </a:t>
            </a:r>
          </a:p>
          <a:p>
            <a:pPr marL="457200" indent="-457200">
              <a:buFont typeface="Wingdings" panose="05000000000000000000" pitchFamily="2" charset="2"/>
              <a:buChar char="q"/>
            </a:pPr>
            <a:r>
              <a:rPr lang="fr-CH" sz="2600" dirty="0">
                <a:solidFill>
                  <a:schemeClr val="bg1"/>
                </a:solidFill>
              </a:rPr>
              <a:t>L’importance des projets de masculinité positive</a:t>
            </a:r>
          </a:p>
          <a:p>
            <a:endParaRPr lang="fr-CH" sz="2600" dirty="0">
              <a:solidFill>
                <a:schemeClr val="bg1"/>
              </a:solidFill>
            </a:endParaRPr>
          </a:p>
          <a:p>
            <a:pPr marL="457200" indent="-457200">
              <a:buFont typeface="Wingdings" panose="05000000000000000000" pitchFamily="2" charset="2"/>
              <a:buChar char="q"/>
            </a:pPr>
            <a:r>
              <a:rPr lang="fr-CH" sz="2600" dirty="0">
                <a:solidFill>
                  <a:schemeClr val="bg1"/>
                </a:solidFill>
              </a:rPr>
              <a:t> Journée Partage d’Expériences ?</a:t>
            </a:r>
          </a:p>
          <a:p>
            <a:pPr marL="457200" indent="-457200">
              <a:buFont typeface="Wingdings" panose="05000000000000000000" pitchFamily="2" charset="2"/>
              <a:buChar char="q"/>
            </a:pPr>
            <a:endParaRPr lang="fr-CH" sz="2600" dirty="0">
              <a:solidFill>
                <a:schemeClr val="bg1"/>
              </a:solidFill>
            </a:endParaRPr>
          </a:p>
        </p:txBody>
      </p:sp>
      <p:sp>
        <p:nvSpPr>
          <p:cNvPr id="5" name="ZoneTexte 4">
            <a:extLst>
              <a:ext uri="{FF2B5EF4-FFF2-40B4-BE49-F238E27FC236}">
                <a16:creationId xmlns:a16="http://schemas.microsoft.com/office/drawing/2014/main" id="{BA8AC5EC-CB40-207A-26F7-BD8DC6853AEE}"/>
              </a:ext>
            </a:extLst>
          </p:cNvPr>
          <p:cNvSpPr txBox="1"/>
          <p:nvPr/>
        </p:nvSpPr>
        <p:spPr>
          <a:xfrm>
            <a:off x="6927742" y="6958739"/>
            <a:ext cx="6199322" cy="492443"/>
          </a:xfrm>
          <a:prstGeom prst="rect">
            <a:avLst/>
          </a:prstGeom>
          <a:noFill/>
        </p:spPr>
        <p:txBody>
          <a:bodyPr wrap="square" rtlCol="0">
            <a:spAutoFit/>
          </a:bodyPr>
          <a:lstStyle/>
          <a:p>
            <a:r>
              <a:rPr lang="fr-CH" sz="2600" b="1" dirty="0">
                <a:solidFill>
                  <a:schemeClr val="bg1"/>
                </a:solidFill>
              </a:rPr>
              <a:t>noemie.maindiaux@medecinsdumonde.ch</a:t>
            </a:r>
          </a:p>
        </p:txBody>
      </p:sp>
    </p:spTree>
    <p:extLst>
      <p:ext uri="{BB962C8B-B14F-4D97-AF65-F5344CB8AC3E}">
        <p14:creationId xmlns:p14="http://schemas.microsoft.com/office/powerpoint/2010/main" val="388493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A063A-0016-F361-2873-6D084C9E19A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AB75AC1-2B37-8BAA-8A14-74FF57FDE9A7}"/>
              </a:ext>
            </a:extLst>
          </p:cNvPr>
          <p:cNvSpPr txBox="1"/>
          <p:nvPr/>
        </p:nvSpPr>
        <p:spPr>
          <a:xfrm>
            <a:off x="899999" y="468001"/>
            <a:ext cx="2941955" cy="205104"/>
          </a:xfrm>
          <a:prstGeom prst="rect">
            <a:avLst/>
          </a:prstGeom>
        </p:spPr>
        <p:txBody>
          <a:bodyPr vert="horz" wrap="square" lIns="0" tIns="19050" rIns="0" bIns="0" rtlCol="0">
            <a:spAutoFit/>
          </a:bodyPr>
          <a:lstStyle/>
          <a:p>
            <a:pPr>
              <a:lnSpc>
                <a:spcPct val="100000"/>
              </a:lnSpc>
              <a:spcBef>
                <a:spcPts val="150"/>
              </a:spcBef>
            </a:pPr>
            <a:r>
              <a:rPr sz="1100" spc="-80">
                <a:solidFill>
                  <a:srgbClr val="1D1955"/>
                </a:solidFill>
                <a:latin typeface="Calibri"/>
                <a:cs typeface="Calibri"/>
              </a:rPr>
              <a:t>MÉDECINS</a:t>
            </a:r>
            <a:r>
              <a:rPr sz="1100" spc="20">
                <a:solidFill>
                  <a:srgbClr val="1D1955"/>
                </a:solidFill>
                <a:latin typeface="Calibri"/>
                <a:cs typeface="Calibri"/>
              </a:rPr>
              <a:t> </a:t>
            </a:r>
            <a:r>
              <a:rPr sz="1100" spc="-155">
                <a:solidFill>
                  <a:srgbClr val="1D1955"/>
                </a:solidFill>
                <a:latin typeface="Calibri"/>
                <a:cs typeface="Calibri"/>
              </a:rPr>
              <a:t>DU</a:t>
            </a:r>
            <a:r>
              <a:rPr sz="1100" spc="20">
                <a:solidFill>
                  <a:srgbClr val="1D1955"/>
                </a:solidFill>
                <a:latin typeface="Calibri"/>
                <a:cs typeface="Calibri"/>
              </a:rPr>
              <a:t> </a:t>
            </a:r>
            <a:r>
              <a:rPr sz="1100" spc="-135">
                <a:solidFill>
                  <a:srgbClr val="1D1955"/>
                </a:solidFill>
                <a:latin typeface="Calibri"/>
                <a:cs typeface="Calibri"/>
              </a:rPr>
              <a:t>MONDE</a:t>
            </a:r>
            <a:r>
              <a:rPr sz="1100" spc="15">
                <a:solidFill>
                  <a:srgbClr val="1D1955"/>
                </a:solidFill>
                <a:latin typeface="Calibri"/>
                <a:cs typeface="Calibri"/>
              </a:rPr>
              <a:t> </a:t>
            </a:r>
            <a:r>
              <a:rPr sz="1100" spc="-15">
                <a:solidFill>
                  <a:srgbClr val="1D1955"/>
                </a:solidFill>
                <a:latin typeface="Calibri"/>
                <a:cs typeface="Calibri"/>
              </a:rPr>
              <a:t>40</a:t>
            </a:r>
            <a:r>
              <a:rPr sz="1100" spc="15">
                <a:solidFill>
                  <a:srgbClr val="1D1955"/>
                </a:solidFill>
                <a:latin typeface="Calibri"/>
                <a:cs typeface="Calibri"/>
              </a:rPr>
              <a:t> </a:t>
            </a:r>
            <a:r>
              <a:rPr sz="1100" spc="-95">
                <a:solidFill>
                  <a:srgbClr val="1D1955"/>
                </a:solidFill>
                <a:latin typeface="Calibri"/>
                <a:cs typeface="Calibri"/>
              </a:rPr>
              <a:t>LUTTE</a:t>
            </a:r>
            <a:r>
              <a:rPr sz="1100" spc="20">
                <a:solidFill>
                  <a:srgbClr val="1D1955"/>
                </a:solidFill>
                <a:latin typeface="Calibri"/>
                <a:cs typeface="Calibri"/>
              </a:rPr>
              <a:t> </a:t>
            </a:r>
            <a:r>
              <a:rPr sz="1100" spc="-120">
                <a:solidFill>
                  <a:srgbClr val="1D1955"/>
                </a:solidFill>
                <a:latin typeface="Calibri"/>
                <a:cs typeface="Calibri"/>
              </a:rPr>
              <a:t>POUR</a:t>
            </a:r>
            <a:r>
              <a:rPr sz="1100" spc="20">
                <a:solidFill>
                  <a:srgbClr val="1D1955"/>
                </a:solidFill>
                <a:latin typeface="Calibri"/>
                <a:cs typeface="Calibri"/>
              </a:rPr>
              <a:t> </a:t>
            </a:r>
            <a:r>
              <a:rPr sz="1100" spc="-45">
                <a:solidFill>
                  <a:srgbClr val="1D1955"/>
                </a:solidFill>
                <a:latin typeface="Calibri"/>
                <a:cs typeface="Calibri"/>
              </a:rPr>
              <a:t>L’ACCÈS</a:t>
            </a:r>
            <a:r>
              <a:rPr sz="1100" spc="20">
                <a:solidFill>
                  <a:srgbClr val="1D1955"/>
                </a:solidFill>
                <a:latin typeface="Calibri"/>
                <a:cs typeface="Calibri"/>
              </a:rPr>
              <a:t> </a:t>
            </a:r>
            <a:r>
              <a:rPr sz="1100" spc="-105">
                <a:solidFill>
                  <a:srgbClr val="1D1955"/>
                </a:solidFill>
                <a:latin typeface="Calibri"/>
                <a:cs typeface="Calibri"/>
              </a:rPr>
              <a:t>AUX</a:t>
            </a:r>
            <a:r>
              <a:rPr sz="1100" spc="25">
                <a:solidFill>
                  <a:srgbClr val="1D1955"/>
                </a:solidFill>
                <a:latin typeface="Calibri"/>
                <a:cs typeface="Calibri"/>
              </a:rPr>
              <a:t> </a:t>
            </a:r>
            <a:r>
              <a:rPr sz="1100" spc="-70">
                <a:solidFill>
                  <a:srgbClr val="1D1955"/>
                </a:solidFill>
                <a:latin typeface="Calibri"/>
                <a:cs typeface="Calibri"/>
              </a:rPr>
              <a:t>SOINS</a:t>
            </a:r>
            <a:endParaRPr sz="1100">
              <a:latin typeface="Calibri"/>
              <a:cs typeface="Calibri"/>
            </a:endParaRPr>
          </a:p>
        </p:txBody>
      </p:sp>
      <p:sp>
        <p:nvSpPr>
          <p:cNvPr id="3" name="object 3">
            <a:extLst>
              <a:ext uri="{FF2B5EF4-FFF2-40B4-BE49-F238E27FC236}">
                <a16:creationId xmlns:a16="http://schemas.microsoft.com/office/drawing/2014/main" id="{36C56325-34F8-5F25-7BE0-5BF63EA7B5E9}"/>
              </a:ext>
            </a:extLst>
          </p:cNvPr>
          <p:cNvSpPr/>
          <p:nvPr/>
        </p:nvSpPr>
        <p:spPr>
          <a:xfrm>
            <a:off x="-14105" y="1397"/>
            <a:ext cx="15120619" cy="10692003"/>
          </a:xfrm>
          <a:custGeom>
            <a:avLst/>
            <a:gdLst/>
            <a:ahLst/>
            <a:cxnLst/>
            <a:rect l="l" t="t" r="r" b="b"/>
            <a:pathLst>
              <a:path w="15120619" h="2436495">
                <a:moveTo>
                  <a:pt x="15120010" y="0"/>
                </a:moveTo>
                <a:lnTo>
                  <a:pt x="0" y="0"/>
                </a:lnTo>
                <a:lnTo>
                  <a:pt x="0" y="2435999"/>
                </a:lnTo>
                <a:lnTo>
                  <a:pt x="15120010" y="2435999"/>
                </a:lnTo>
                <a:lnTo>
                  <a:pt x="15120010" y="0"/>
                </a:lnTo>
                <a:close/>
              </a:path>
            </a:pathLst>
          </a:custGeom>
          <a:solidFill>
            <a:srgbClr val="1D1955"/>
          </a:solidFill>
        </p:spPr>
        <p:txBody>
          <a:bodyPr wrap="square" lIns="0" tIns="0" rIns="0" bIns="0" rtlCol="0"/>
          <a:lstStyle/>
          <a:p>
            <a:endParaRPr/>
          </a:p>
        </p:txBody>
      </p:sp>
      <p:sp>
        <p:nvSpPr>
          <p:cNvPr id="6" name="object 6">
            <a:extLst>
              <a:ext uri="{FF2B5EF4-FFF2-40B4-BE49-F238E27FC236}">
                <a16:creationId xmlns:a16="http://schemas.microsoft.com/office/drawing/2014/main" id="{65EDA0F3-C4F3-7D6F-3C1F-A15FB85AD85B}"/>
              </a:ext>
            </a:extLst>
          </p:cNvPr>
          <p:cNvSpPr/>
          <p:nvPr/>
        </p:nvSpPr>
        <p:spPr>
          <a:xfrm>
            <a:off x="0" y="10234803"/>
            <a:ext cx="15125700"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7" name="object 7">
            <a:extLst>
              <a:ext uri="{FF2B5EF4-FFF2-40B4-BE49-F238E27FC236}">
                <a16:creationId xmlns:a16="http://schemas.microsoft.com/office/drawing/2014/main" id="{7719C042-2843-ABE4-ED9C-1172FC2CA8A0}"/>
              </a:ext>
            </a:extLst>
          </p:cNvPr>
          <p:cNvSpPr txBox="1">
            <a:spLocks noGrp="1"/>
          </p:cNvSpPr>
          <p:nvPr>
            <p:ph type="sldNum" sz="quarter" idx="7"/>
          </p:nvPr>
        </p:nvSpPr>
        <p:spPr>
          <a:xfrm>
            <a:off x="7302066" y="10319285"/>
            <a:ext cx="1403784" cy="207749"/>
          </a:xfrm>
          <a:prstGeom prst="rect">
            <a:avLst/>
          </a:prstGeom>
        </p:spPr>
        <p:txBody>
          <a:bodyPr vert="horz" wrap="square" lIns="0" tIns="22860" rIns="0" bIns="0" rtlCol="0">
            <a:spAutoFit/>
          </a:bodyPr>
          <a:lstStyle/>
          <a:p>
            <a:pPr marL="12700">
              <a:lnSpc>
                <a:spcPct val="100000"/>
              </a:lnSpc>
              <a:spcBef>
                <a:spcPts val="180"/>
              </a:spcBef>
            </a:pPr>
            <a:r>
              <a:rPr spc="-5">
                <a:latin typeface="Open Sans" panose="020B0606030504020204" pitchFamily="34" charset="0"/>
                <a:ea typeface="Open Sans" panose="020B0606030504020204" pitchFamily="34" charset="0"/>
                <a:cs typeface="Open Sans" panose="020B0606030504020204" pitchFamily="34" charset="0"/>
              </a:rPr>
              <a:t>Page</a:t>
            </a:r>
            <a:r>
              <a:rPr spc="-6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38</a:t>
            </a:fld>
            <a:endParaRPr spc="15">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3">
            <a:extLst>
              <a:ext uri="{FF2B5EF4-FFF2-40B4-BE49-F238E27FC236}">
                <a16:creationId xmlns:a16="http://schemas.microsoft.com/office/drawing/2014/main" id="{B60FF02A-9C11-DAB9-2F41-15BE68E1CC4B}"/>
              </a:ext>
            </a:extLst>
          </p:cNvPr>
          <p:cNvSpPr txBox="1">
            <a:spLocks/>
          </p:cNvSpPr>
          <p:nvPr/>
        </p:nvSpPr>
        <p:spPr>
          <a:xfrm>
            <a:off x="3246783" y="1315658"/>
            <a:ext cx="7557067" cy="751488"/>
          </a:xfrm>
          <a:prstGeom prst="rect">
            <a:avLst/>
          </a:prstGeom>
        </p:spPr>
        <p:txBody>
          <a:bodyPr vert="horz" wrap="square" lIns="0" tIns="12700" rIns="0" bIns="0" rtlCol="0" anchor="t">
            <a:spAutoFit/>
          </a:bodyPr>
          <a:lstStyle>
            <a:lvl1pPr>
              <a:defRPr sz="3050" b="0" i="0">
                <a:solidFill>
                  <a:srgbClr val="E9521E"/>
                </a:solidFill>
                <a:latin typeface="Calibri"/>
                <a:ea typeface="+mj-ea"/>
                <a:cs typeface="Calibri"/>
              </a:defRPr>
            </a:lvl1pPr>
          </a:lstStyle>
          <a:p>
            <a:pPr marL="12700" algn="ctr">
              <a:spcBef>
                <a:spcPts val="100"/>
              </a:spcBef>
            </a:pPr>
            <a:r>
              <a:rPr lang="fr-CH" sz="4800" kern="0" dirty="0">
                <a:latin typeface="Anton"/>
              </a:rPr>
              <a:t>V</a:t>
            </a:r>
            <a:r>
              <a:rPr lang="fr-FR" sz="4800" kern="0" dirty="0">
                <a:latin typeface="Anton"/>
              </a:rPr>
              <a:t>os questions</a:t>
            </a:r>
            <a:endParaRPr lang="fr-FR" sz="4800" dirty="0"/>
          </a:p>
        </p:txBody>
      </p:sp>
      <p:pic>
        <p:nvPicPr>
          <p:cNvPr id="15" name="object 7">
            <a:extLst>
              <a:ext uri="{FF2B5EF4-FFF2-40B4-BE49-F238E27FC236}">
                <a16:creationId xmlns:a16="http://schemas.microsoft.com/office/drawing/2014/main" id="{326E401D-1D47-D8E5-401A-15D6A0A0F9AC}"/>
              </a:ext>
            </a:extLst>
          </p:cNvPr>
          <p:cNvPicPr/>
          <p:nvPr/>
        </p:nvPicPr>
        <p:blipFill>
          <a:blip r:embed="rId2" cstate="print"/>
          <a:stretch>
            <a:fillRect/>
          </a:stretch>
        </p:blipFill>
        <p:spPr>
          <a:xfrm>
            <a:off x="13498585" y="9140943"/>
            <a:ext cx="1286292" cy="1282216"/>
          </a:xfrm>
          <a:prstGeom prst="rect">
            <a:avLst/>
          </a:prstGeom>
        </p:spPr>
      </p:pic>
    </p:spTree>
    <p:extLst>
      <p:ext uri="{BB962C8B-B14F-4D97-AF65-F5344CB8AC3E}">
        <p14:creationId xmlns:p14="http://schemas.microsoft.com/office/powerpoint/2010/main" val="273161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99999" y="468001"/>
            <a:ext cx="2941955" cy="205104"/>
          </a:xfrm>
          <a:prstGeom prst="rect">
            <a:avLst/>
          </a:prstGeom>
        </p:spPr>
        <p:txBody>
          <a:bodyPr vert="horz" wrap="square" lIns="0" tIns="19050" rIns="0" bIns="0" rtlCol="0">
            <a:spAutoFit/>
          </a:bodyPr>
          <a:lstStyle/>
          <a:p>
            <a:pPr>
              <a:lnSpc>
                <a:spcPct val="100000"/>
              </a:lnSpc>
              <a:spcBef>
                <a:spcPts val="150"/>
              </a:spcBef>
            </a:pPr>
            <a:r>
              <a:rPr sz="1100" spc="-80">
                <a:solidFill>
                  <a:srgbClr val="1D1955"/>
                </a:solidFill>
                <a:latin typeface="Calibri"/>
                <a:cs typeface="Calibri"/>
              </a:rPr>
              <a:t>MÉDECINS</a:t>
            </a:r>
            <a:r>
              <a:rPr sz="1100" spc="20">
                <a:solidFill>
                  <a:srgbClr val="1D1955"/>
                </a:solidFill>
                <a:latin typeface="Calibri"/>
                <a:cs typeface="Calibri"/>
              </a:rPr>
              <a:t> </a:t>
            </a:r>
            <a:r>
              <a:rPr sz="1100" spc="-155">
                <a:solidFill>
                  <a:srgbClr val="1D1955"/>
                </a:solidFill>
                <a:latin typeface="Calibri"/>
                <a:cs typeface="Calibri"/>
              </a:rPr>
              <a:t>DU</a:t>
            </a:r>
            <a:r>
              <a:rPr sz="1100" spc="20">
                <a:solidFill>
                  <a:srgbClr val="1D1955"/>
                </a:solidFill>
                <a:latin typeface="Calibri"/>
                <a:cs typeface="Calibri"/>
              </a:rPr>
              <a:t> </a:t>
            </a:r>
            <a:r>
              <a:rPr sz="1100" spc="-135">
                <a:solidFill>
                  <a:srgbClr val="1D1955"/>
                </a:solidFill>
                <a:latin typeface="Calibri"/>
                <a:cs typeface="Calibri"/>
              </a:rPr>
              <a:t>MONDE</a:t>
            </a:r>
            <a:r>
              <a:rPr sz="1100" spc="15">
                <a:solidFill>
                  <a:srgbClr val="1D1955"/>
                </a:solidFill>
                <a:latin typeface="Calibri"/>
                <a:cs typeface="Calibri"/>
              </a:rPr>
              <a:t> </a:t>
            </a:r>
            <a:r>
              <a:rPr sz="1100" spc="-15">
                <a:solidFill>
                  <a:srgbClr val="1D1955"/>
                </a:solidFill>
                <a:latin typeface="Calibri"/>
                <a:cs typeface="Calibri"/>
              </a:rPr>
              <a:t>40</a:t>
            </a:r>
            <a:r>
              <a:rPr sz="1100" spc="15">
                <a:solidFill>
                  <a:srgbClr val="1D1955"/>
                </a:solidFill>
                <a:latin typeface="Calibri"/>
                <a:cs typeface="Calibri"/>
              </a:rPr>
              <a:t> </a:t>
            </a:r>
            <a:r>
              <a:rPr sz="1100" spc="-95">
                <a:solidFill>
                  <a:srgbClr val="1D1955"/>
                </a:solidFill>
                <a:latin typeface="Calibri"/>
                <a:cs typeface="Calibri"/>
              </a:rPr>
              <a:t>LUTTE</a:t>
            </a:r>
            <a:r>
              <a:rPr sz="1100" spc="20">
                <a:solidFill>
                  <a:srgbClr val="1D1955"/>
                </a:solidFill>
                <a:latin typeface="Calibri"/>
                <a:cs typeface="Calibri"/>
              </a:rPr>
              <a:t> </a:t>
            </a:r>
            <a:r>
              <a:rPr sz="1100" spc="-120">
                <a:solidFill>
                  <a:srgbClr val="1D1955"/>
                </a:solidFill>
                <a:latin typeface="Calibri"/>
                <a:cs typeface="Calibri"/>
              </a:rPr>
              <a:t>POUR</a:t>
            </a:r>
            <a:r>
              <a:rPr sz="1100" spc="20">
                <a:solidFill>
                  <a:srgbClr val="1D1955"/>
                </a:solidFill>
                <a:latin typeface="Calibri"/>
                <a:cs typeface="Calibri"/>
              </a:rPr>
              <a:t> </a:t>
            </a:r>
            <a:r>
              <a:rPr sz="1100" spc="-45">
                <a:solidFill>
                  <a:srgbClr val="1D1955"/>
                </a:solidFill>
                <a:latin typeface="Calibri"/>
                <a:cs typeface="Calibri"/>
              </a:rPr>
              <a:t>L’ACCÈS</a:t>
            </a:r>
            <a:r>
              <a:rPr sz="1100" spc="20">
                <a:solidFill>
                  <a:srgbClr val="1D1955"/>
                </a:solidFill>
                <a:latin typeface="Calibri"/>
                <a:cs typeface="Calibri"/>
              </a:rPr>
              <a:t> </a:t>
            </a:r>
            <a:r>
              <a:rPr sz="1100" spc="-105">
                <a:solidFill>
                  <a:srgbClr val="1D1955"/>
                </a:solidFill>
                <a:latin typeface="Calibri"/>
                <a:cs typeface="Calibri"/>
              </a:rPr>
              <a:t>AUX</a:t>
            </a:r>
            <a:r>
              <a:rPr sz="1100" spc="25">
                <a:solidFill>
                  <a:srgbClr val="1D1955"/>
                </a:solidFill>
                <a:latin typeface="Calibri"/>
                <a:cs typeface="Calibri"/>
              </a:rPr>
              <a:t> </a:t>
            </a:r>
            <a:r>
              <a:rPr sz="1100" spc="-70">
                <a:solidFill>
                  <a:srgbClr val="1D1955"/>
                </a:solidFill>
                <a:latin typeface="Calibri"/>
                <a:cs typeface="Calibri"/>
              </a:rPr>
              <a:t>SOINS</a:t>
            </a:r>
            <a:endParaRPr sz="1100">
              <a:latin typeface="Calibri"/>
              <a:cs typeface="Calibri"/>
            </a:endParaRPr>
          </a:p>
        </p:txBody>
      </p:sp>
      <p:sp>
        <p:nvSpPr>
          <p:cNvPr id="3" name="object 3"/>
          <p:cNvSpPr/>
          <p:nvPr/>
        </p:nvSpPr>
        <p:spPr>
          <a:xfrm>
            <a:off x="-14105" y="1397"/>
            <a:ext cx="15120619" cy="10692003"/>
          </a:xfrm>
          <a:custGeom>
            <a:avLst/>
            <a:gdLst/>
            <a:ahLst/>
            <a:cxnLst/>
            <a:rect l="l" t="t" r="r" b="b"/>
            <a:pathLst>
              <a:path w="15120619" h="2436495">
                <a:moveTo>
                  <a:pt x="15120010" y="0"/>
                </a:moveTo>
                <a:lnTo>
                  <a:pt x="0" y="0"/>
                </a:lnTo>
                <a:lnTo>
                  <a:pt x="0" y="2435999"/>
                </a:lnTo>
                <a:lnTo>
                  <a:pt x="15120010" y="2435999"/>
                </a:lnTo>
                <a:lnTo>
                  <a:pt x="15120010" y="0"/>
                </a:lnTo>
                <a:close/>
              </a:path>
            </a:pathLst>
          </a:custGeom>
          <a:solidFill>
            <a:srgbClr val="1D1955"/>
          </a:solidFill>
        </p:spPr>
        <p:txBody>
          <a:bodyPr wrap="square" lIns="0" tIns="0" rIns="0" bIns="0" rtlCol="0"/>
          <a:lstStyle/>
          <a:p>
            <a:endParaRPr/>
          </a:p>
        </p:txBody>
      </p:sp>
      <p:sp>
        <p:nvSpPr>
          <p:cNvPr id="6" name="object 6"/>
          <p:cNvSpPr/>
          <p:nvPr/>
        </p:nvSpPr>
        <p:spPr>
          <a:xfrm>
            <a:off x="0" y="10234803"/>
            <a:ext cx="15125700"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7" name="object 7"/>
          <p:cNvSpPr txBox="1">
            <a:spLocks noGrp="1"/>
          </p:cNvSpPr>
          <p:nvPr>
            <p:ph type="sldNum" sz="quarter" idx="7"/>
          </p:nvPr>
        </p:nvSpPr>
        <p:spPr>
          <a:xfrm>
            <a:off x="7302066" y="10319285"/>
            <a:ext cx="1403784" cy="207749"/>
          </a:xfrm>
          <a:prstGeom prst="rect">
            <a:avLst/>
          </a:prstGeom>
        </p:spPr>
        <p:txBody>
          <a:bodyPr vert="horz" wrap="square" lIns="0" tIns="22860" rIns="0" bIns="0" rtlCol="0">
            <a:spAutoFit/>
          </a:bodyPr>
          <a:lstStyle/>
          <a:p>
            <a:pPr marL="12700">
              <a:lnSpc>
                <a:spcPct val="100000"/>
              </a:lnSpc>
              <a:spcBef>
                <a:spcPts val="180"/>
              </a:spcBef>
            </a:pPr>
            <a:r>
              <a:rPr spc="-5">
                <a:latin typeface="Open Sans" panose="020B0606030504020204" pitchFamily="34" charset="0"/>
                <a:ea typeface="Open Sans" panose="020B0606030504020204" pitchFamily="34" charset="0"/>
                <a:cs typeface="Open Sans" panose="020B0606030504020204" pitchFamily="34" charset="0"/>
              </a:rPr>
              <a:t>Page</a:t>
            </a:r>
            <a:r>
              <a:rPr spc="-6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dirty="0">
                <a:latin typeface="Open Sans" panose="020B0606030504020204" pitchFamily="34" charset="0"/>
                <a:ea typeface="Open Sans" panose="020B0606030504020204" pitchFamily="34" charset="0"/>
                <a:cs typeface="Open Sans" panose="020B0606030504020204" pitchFamily="34" charset="0"/>
              </a:rPr>
              <a:t>39</a:t>
            </a:fld>
            <a:endParaRPr spc="15">
              <a:latin typeface="Open Sans" panose="020B0606030504020204" pitchFamily="34" charset="0"/>
              <a:ea typeface="Open Sans" panose="020B0606030504020204" pitchFamily="34" charset="0"/>
              <a:cs typeface="Open Sans" panose="020B0606030504020204" pitchFamily="34" charset="0"/>
            </a:endParaRPr>
          </a:p>
        </p:txBody>
      </p:sp>
      <p:sp>
        <p:nvSpPr>
          <p:cNvPr id="11" name="object 3">
            <a:extLst>
              <a:ext uri="{FF2B5EF4-FFF2-40B4-BE49-F238E27FC236}">
                <a16:creationId xmlns:a16="http://schemas.microsoft.com/office/drawing/2014/main" id="{ED378116-7E03-69A5-013F-98378EE1E405}"/>
              </a:ext>
            </a:extLst>
          </p:cNvPr>
          <p:cNvSpPr txBox="1">
            <a:spLocks/>
          </p:cNvSpPr>
          <p:nvPr/>
        </p:nvSpPr>
        <p:spPr>
          <a:xfrm>
            <a:off x="4020161" y="3674545"/>
            <a:ext cx="7393289" cy="1428596"/>
          </a:xfrm>
          <a:prstGeom prst="rect">
            <a:avLst/>
          </a:prstGeom>
        </p:spPr>
        <p:txBody>
          <a:bodyPr vert="horz" wrap="square" lIns="0" tIns="12700" rIns="0" bIns="0" rtlCol="0" anchor="t">
            <a:spAutoFit/>
          </a:bodyPr>
          <a:lstStyle>
            <a:lvl1pPr>
              <a:defRPr sz="3050" b="0" i="0">
                <a:solidFill>
                  <a:srgbClr val="E9521E"/>
                </a:solidFill>
                <a:latin typeface="Calibri"/>
                <a:ea typeface="+mj-ea"/>
                <a:cs typeface="Calibri"/>
              </a:defRPr>
            </a:lvl1pPr>
          </a:lstStyle>
          <a:p>
            <a:pPr marL="12700" algn="ctr">
              <a:spcBef>
                <a:spcPts val="100"/>
              </a:spcBef>
            </a:pPr>
            <a:r>
              <a:rPr lang="fr-FR" sz="9200" kern="0">
                <a:latin typeface="Anton"/>
              </a:rPr>
              <a:t>MERCI !</a:t>
            </a:r>
            <a:endParaRPr lang="fr-FR"/>
          </a:p>
        </p:txBody>
      </p:sp>
      <p:sp>
        <p:nvSpPr>
          <p:cNvPr id="13" name="object 5">
            <a:extLst>
              <a:ext uri="{FF2B5EF4-FFF2-40B4-BE49-F238E27FC236}">
                <a16:creationId xmlns:a16="http://schemas.microsoft.com/office/drawing/2014/main" id="{AB24E73C-882B-5ED5-6F7F-F2DDC07C4434}"/>
              </a:ext>
            </a:extLst>
          </p:cNvPr>
          <p:cNvSpPr/>
          <p:nvPr/>
        </p:nvSpPr>
        <p:spPr>
          <a:xfrm>
            <a:off x="5642255" y="6092252"/>
            <a:ext cx="3939540" cy="581660"/>
          </a:xfrm>
          <a:custGeom>
            <a:avLst/>
            <a:gdLst/>
            <a:ahLst/>
            <a:cxnLst/>
            <a:rect l="l" t="t" r="r" b="b"/>
            <a:pathLst>
              <a:path w="3939540" h="581659">
                <a:moveTo>
                  <a:pt x="3939070" y="0"/>
                </a:moveTo>
                <a:lnTo>
                  <a:pt x="0" y="0"/>
                </a:lnTo>
                <a:lnTo>
                  <a:pt x="0" y="581469"/>
                </a:lnTo>
                <a:lnTo>
                  <a:pt x="3939070" y="581469"/>
                </a:lnTo>
                <a:lnTo>
                  <a:pt x="3939070" y="0"/>
                </a:lnTo>
                <a:close/>
              </a:path>
            </a:pathLst>
          </a:custGeom>
          <a:solidFill>
            <a:srgbClr val="E9521E"/>
          </a:solidFill>
        </p:spPr>
        <p:txBody>
          <a:bodyPr wrap="square" lIns="0" tIns="0" rIns="0" bIns="0" rtlCol="0"/>
          <a:lstStyle/>
          <a:p>
            <a:endParaRPr/>
          </a:p>
        </p:txBody>
      </p:sp>
      <p:sp>
        <p:nvSpPr>
          <p:cNvPr id="14" name="object 6">
            <a:extLst>
              <a:ext uri="{FF2B5EF4-FFF2-40B4-BE49-F238E27FC236}">
                <a16:creationId xmlns:a16="http://schemas.microsoft.com/office/drawing/2014/main" id="{1420C85A-6841-BEEA-2575-09F39B4F01AF}"/>
              </a:ext>
            </a:extLst>
          </p:cNvPr>
          <p:cNvSpPr txBox="1"/>
          <p:nvPr/>
        </p:nvSpPr>
        <p:spPr>
          <a:xfrm>
            <a:off x="5718104" y="6150708"/>
            <a:ext cx="3786504" cy="604520"/>
          </a:xfrm>
          <a:prstGeom prst="rect">
            <a:avLst/>
          </a:prstGeom>
        </p:spPr>
        <p:txBody>
          <a:bodyPr vert="horz" wrap="square" lIns="0" tIns="12700" rIns="0" bIns="0" rtlCol="0">
            <a:spAutoFit/>
          </a:bodyPr>
          <a:lstStyle/>
          <a:p>
            <a:pPr marL="12700">
              <a:lnSpc>
                <a:spcPct val="100000"/>
              </a:lnSpc>
              <a:spcBef>
                <a:spcPts val="100"/>
              </a:spcBef>
            </a:pPr>
            <a:r>
              <a:rPr sz="3800">
                <a:solidFill>
                  <a:srgbClr val="FFFFFF"/>
                </a:solidFill>
                <a:latin typeface="Anton" pitchFamily="2" charset="77"/>
                <a:cs typeface="Calibri"/>
              </a:rPr>
              <a:t>MÉDECINS DU MONDE</a:t>
            </a:r>
            <a:endParaRPr sz="3800">
              <a:latin typeface="Anton" pitchFamily="2" charset="77"/>
              <a:cs typeface="Calibri"/>
            </a:endParaRPr>
          </a:p>
        </p:txBody>
      </p:sp>
      <p:pic>
        <p:nvPicPr>
          <p:cNvPr id="15" name="object 7">
            <a:extLst>
              <a:ext uri="{FF2B5EF4-FFF2-40B4-BE49-F238E27FC236}">
                <a16:creationId xmlns:a16="http://schemas.microsoft.com/office/drawing/2014/main" id="{76E517B6-DCFB-722A-4B7A-7F1642406C0D}"/>
              </a:ext>
            </a:extLst>
          </p:cNvPr>
          <p:cNvPicPr/>
          <p:nvPr/>
        </p:nvPicPr>
        <p:blipFill>
          <a:blip r:embed="rId2" cstate="print"/>
          <a:stretch>
            <a:fillRect/>
          </a:stretch>
        </p:blipFill>
        <p:spPr>
          <a:xfrm>
            <a:off x="9112115" y="4374254"/>
            <a:ext cx="1286292" cy="1282216"/>
          </a:xfrm>
          <a:prstGeom prst="rect">
            <a:avLst/>
          </a:prstGeom>
        </p:spPr>
      </p:pic>
      <p:sp>
        <p:nvSpPr>
          <p:cNvPr id="16" name="object 8">
            <a:extLst>
              <a:ext uri="{FF2B5EF4-FFF2-40B4-BE49-F238E27FC236}">
                <a16:creationId xmlns:a16="http://schemas.microsoft.com/office/drawing/2014/main" id="{DED81A63-A518-FFD7-878D-70C15EB5291F}"/>
              </a:ext>
            </a:extLst>
          </p:cNvPr>
          <p:cNvSpPr txBox="1"/>
          <p:nvPr/>
        </p:nvSpPr>
        <p:spPr>
          <a:xfrm>
            <a:off x="5010094" y="6944284"/>
            <a:ext cx="5105511" cy="2543004"/>
          </a:xfrm>
          <a:prstGeom prst="rect">
            <a:avLst/>
          </a:prstGeom>
        </p:spPr>
        <p:txBody>
          <a:bodyPr vert="horz" wrap="square" lIns="0" tIns="12700" rIns="0" bIns="0" rtlCol="0">
            <a:spAutoFit/>
          </a:bodyPr>
          <a:lstStyle/>
          <a:p>
            <a:pPr marL="12700" marR="18415" algn="ctr">
              <a:lnSpc>
                <a:spcPct val="100000"/>
              </a:lnSpc>
              <a:spcBef>
                <a:spcPts val="100"/>
              </a:spcBef>
            </a:pPr>
            <a:br>
              <a:rPr lang="fr-FR" sz="1600" b="1" spc="1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br>
            <a:r>
              <a:rPr lang="fr-FR" sz="500" b="1" spc="1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fr-FR" sz="1600" b="1" spc="2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Rue du Château 19, 2000 Neuchâtel</a:t>
            </a:r>
            <a:endParaRPr lang="fr-FR" sz="1600" b="1">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12700" marR="5080" algn="ctr">
              <a:lnSpc>
                <a:spcPct val="104200"/>
              </a:lnSpc>
              <a:tabLst>
                <a:tab pos="2855595" algn="l"/>
                <a:tab pos="3236595" algn="l"/>
              </a:tabLst>
            </a:pPr>
            <a:r>
              <a:rPr lang="fr-CH" sz="1600" b="1" spc="-65">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032 725 36 16</a:t>
            </a:r>
            <a:endParaRPr lang="fr-FR" sz="1600" b="1" spc="-25">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12700" marR="5080" algn="ctr">
              <a:lnSpc>
                <a:spcPct val="104200"/>
              </a:lnSpc>
              <a:tabLst>
                <a:tab pos="2855595" algn="l"/>
                <a:tab pos="3236595" algn="l"/>
              </a:tabLst>
            </a:pPr>
            <a:r>
              <a:rPr lang="fr-FR" sz="1600" b="1" spc="-1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hlinkClick r:id="rId3"/>
              </a:rPr>
              <a:t>www.medecinsdumonde.ch</a:t>
            </a:r>
            <a:endParaRPr lang="fr-FR" sz="1600" b="1" spc="-1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12700" marR="5080" algn="ctr">
              <a:lnSpc>
                <a:spcPct val="104200"/>
              </a:lnSpc>
              <a:tabLst>
                <a:tab pos="2855595" algn="l"/>
                <a:tab pos="3236595" algn="l"/>
              </a:tabLst>
            </a:pPr>
            <a:endParaRPr lang="fr-FR" sz="1600" b="1" spc="-1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12700" marR="5080" algn="ctr">
              <a:lnSpc>
                <a:spcPct val="104200"/>
              </a:lnSpc>
              <a:tabLst>
                <a:tab pos="2855595" algn="l"/>
                <a:tab pos="3236595" algn="l"/>
              </a:tabLst>
            </a:pPr>
            <a:r>
              <a:rPr lang="fr-FR" sz="1600" b="1" spc="4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Facebook</a:t>
            </a:r>
            <a:r>
              <a:rPr lang="fr-FR" sz="1600" b="1" spc="4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 Médecins du Monde Suisse</a:t>
            </a:r>
            <a:endParaRPr lang="fr-FR" sz="1600" b="1" spc="-1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12700" marR="5080" algn="ctr">
              <a:lnSpc>
                <a:spcPct val="104200"/>
              </a:lnSpc>
              <a:tabLst>
                <a:tab pos="2855595" algn="l"/>
                <a:tab pos="3236595" algn="l"/>
              </a:tabLst>
            </a:pPr>
            <a:r>
              <a:rPr lang="fr-FR" sz="1600" b="1" spc="4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Instagram</a:t>
            </a:r>
            <a:r>
              <a:rPr lang="fr-FR" sz="1600" b="1" spc="4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 @medecinsdumondesuisse</a:t>
            </a:r>
          </a:p>
          <a:p>
            <a:pPr marL="12700" marR="5080" algn="ctr">
              <a:lnSpc>
                <a:spcPct val="104200"/>
              </a:lnSpc>
              <a:tabLst>
                <a:tab pos="2855595" algn="l"/>
                <a:tab pos="3236595" algn="l"/>
              </a:tabLst>
            </a:pPr>
            <a:r>
              <a:rPr lang="fr-FR" sz="1600" b="1" spc="4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LinkedIn</a:t>
            </a:r>
            <a:r>
              <a:rPr lang="fr-FR" sz="1600" b="1" spc="4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 Médecins du Monde Suisse</a:t>
            </a:r>
          </a:p>
          <a:p>
            <a:pPr marL="12700" marR="5080" algn="ctr">
              <a:lnSpc>
                <a:spcPct val="104200"/>
              </a:lnSpc>
              <a:tabLst>
                <a:tab pos="2855595" algn="l"/>
                <a:tab pos="3236595" algn="l"/>
              </a:tabLst>
            </a:pPr>
            <a:r>
              <a:rPr lang="fr-CH" sz="1600" b="1" spc="-1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Twitter</a:t>
            </a:r>
            <a:r>
              <a:rPr lang="fr-CH" sz="1600" b="1" spc="-165">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fr-CH" sz="1600" b="1" spc="40">
                <a:solidFill>
                  <a:srgbClr val="E9521E"/>
                </a:solidFill>
                <a:latin typeface="Open Sans Semibold" panose="020B0606030504020204" pitchFamily="34" charset="0"/>
                <a:ea typeface="Open Sans Semibold" panose="020B0606030504020204" pitchFamily="34" charset="0"/>
                <a:cs typeface="Open Sans Semibold" panose="020B0606030504020204" pitchFamily="34" charset="0"/>
              </a:rPr>
              <a:t>MdM_Suisse</a:t>
            </a:r>
          </a:p>
          <a:p>
            <a:pPr marL="12700" marR="5080" algn="ctr">
              <a:lnSpc>
                <a:spcPct val="104200"/>
              </a:lnSpc>
              <a:tabLst>
                <a:tab pos="2855595" algn="l"/>
                <a:tab pos="3236595" algn="l"/>
              </a:tabLst>
            </a:pPr>
            <a:endParaRPr sz="1600" b="1">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4" name="Image 3" descr="Une image contenant texte&#10;&#10;Description générée automatiquement">
            <a:extLst>
              <a:ext uri="{FF2B5EF4-FFF2-40B4-BE49-F238E27FC236}">
                <a16:creationId xmlns:a16="http://schemas.microsoft.com/office/drawing/2014/main" id="{EFC6EE85-9E28-E77C-69C6-8ABA1ADA7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6754" y="9073306"/>
            <a:ext cx="2657318" cy="1038507"/>
          </a:xfrm>
          <a:prstGeom prst="rect">
            <a:avLst/>
          </a:prstGeom>
        </p:spPr>
      </p:pic>
    </p:spTree>
    <p:extLst>
      <p:ext uri="{BB962C8B-B14F-4D97-AF65-F5344CB8AC3E}">
        <p14:creationId xmlns:p14="http://schemas.microsoft.com/office/powerpoint/2010/main" val="2180222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A7E62C-D52B-F407-DB53-83D48304F19D}"/>
              </a:ext>
            </a:extLst>
          </p:cNvPr>
          <p:cNvSpPr>
            <a:spLocks noGrp="1"/>
          </p:cNvSpPr>
          <p:nvPr>
            <p:ph type="title"/>
          </p:nvPr>
        </p:nvSpPr>
        <p:spPr>
          <a:xfrm>
            <a:off x="1947430" y="1242741"/>
            <a:ext cx="11230838" cy="553998"/>
          </a:xfrm>
        </p:spPr>
        <p:txBody>
          <a:bodyPr/>
          <a:lstStyle/>
          <a:p>
            <a:pPr algn="ctr"/>
            <a:r>
              <a:rPr lang="fr-FR" sz="3600" dirty="0">
                <a:latin typeface="Anton" pitchFamily="2" charset="77"/>
              </a:rPr>
              <a:t>Historique </a:t>
            </a:r>
            <a:r>
              <a:rPr lang="fr-BE" sz="3600" dirty="0">
                <a:latin typeface="Anton" pitchFamily="2" charset="77"/>
              </a:rPr>
              <a:t>du projet de capitalisation</a:t>
            </a:r>
            <a:endParaRPr lang="fr-FR" sz="3600" dirty="0">
              <a:latin typeface="Anton" pitchFamily="2" charset="77"/>
            </a:endParaRPr>
          </a:p>
        </p:txBody>
      </p:sp>
      <p:sp>
        <p:nvSpPr>
          <p:cNvPr id="3" name="Espace réservé du texte 2">
            <a:extLst>
              <a:ext uri="{FF2B5EF4-FFF2-40B4-BE49-F238E27FC236}">
                <a16:creationId xmlns:a16="http://schemas.microsoft.com/office/drawing/2014/main" id="{D0C2F0F9-6902-C9EE-9914-4E2374E3FA11}"/>
              </a:ext>
            </a:extLst>
          </p:cNvPr>
          <p:cNvSpPr>
            <a:spLocks noGrp="1"/>
          </p:cNvSpPr>
          <p:nvPr>
            <p:ph sz="half" idx="2"/>
          </p:nvPr>
        </p:nvSpPr>
        <p:spPr>
          <a:xfrm>
            <a:off x="756285" y="2459483"/>
            <a:ext cx="5441315" cy="6519418"/>
          </a:xfrm>
        </p:spPr>
        <p:txBody>
          <a:bodyPr/>
          <a:lstStyle/>
          <a:p>
            <a:r>
              <a:rPr lang="fr-CH" b="1" dirty="0"/>
              <a:t>Mexique  du sept 21 a sept 22</a:t>
            </a:r>
          </a:p>
          <a:p>
            <a:pPr marL="0" indent="0" algn="just">
              <a:buNone/>
            </a:pPr>
            <a:r>
              <a:rPr lang="fr-FR" dirty="0">
                <a:solidFill>
                  <a:srgbClr val="002060"/>
                </a:solidFill>
              </a:rPr>
              <a:t>Ateliers de sensibilisation sur la masculinité positive; </a:t>
            </a:r>
          </a:p>
          <a:p>
            <a:pPr marL="0" indent="0" algn="just">
              <a:buNone/>
            </a:pPr>
            <a:endParaRPr lang="fr-FR" dirty="0">
              <a:solidFill>
                <a:srgbClr val="002060"/>
              </a:solidFill>
            </a:endParaRPr>
          </a:p>
          <a:p>
            <a:pPr marL="0" indent="0" algn="just">
              <a:buNone/>
            </a:pPr>
            <a:r>
              <a:rPr lang="fr-FR" dirty="0">
                <a:solidFill>
                  <a:srgbClr val="002060"/>
                </a:solidFill>
              </a:rPr>
              <a:t>Ateliers ayant regroupé uniquement des hommes </a:t>
            </a:r>
          </a:p>
          <a:p>
            <a:pPr marL="0" indent="0" algn="just">
              <a:buNone/>
            </a:pPr>
            <a:endParaRPr lang="fr-FR" dirty="0">
              <a:solidFill>
                <a:srgbClr val="002060"/>
              </a:solidFill>
            </a:endParaRPr>
          </a:p>
          <a:p>
            <a:pPr marL="0" indent="0" algn="just">
              <a:buNone/>
            </a:pPr>
            <a:r>
              <a:rPr lang="fr-FR" dirty="0">
                <a:solidFill>
                  <a:srgbClr val="002060"/>
                </a:solidFill>
              </a:rPr>
              <a:t>Questionnements sur les normes de la masculinité: groupes de discussion, jeux de rôle, dessins, écritures;</a:t>
            </a:r>
          </a:p>
          <a:p>
            <a:pPr marL="0" indent="0" algn="just">
              <a:buNone/>
            </a:pPr>
            <a:endParaRPr lang="fr-FR" dirty="0">
              <a:solidFill>
                <a:srgbClr val="002060"/>
              </a:solidFill>
            </a:endParaRPr>
          </a:p>
          <a:p>
            <a:pPr marL="0" indent="0" algn="just">
              <a:buNone/>
            </a:pPr>
            <a:endParaRPr lang="fr-FR" dirty="0">
              <a:solidFill>
                <a:srgbClr val="002060"/>
              </a:solidFill>
            </a:endParaRPr>
          </a:p>
          <a:p>
            <a:pPr algn="just"/>
            <a:r>
              <a:rPr lang="fr-FR" dirty="0">
                <a:solidFill>
                  <a:srgbClr val="002060"/>
                </a:solidFill>
              </a:rPr>
              <a:t>Les résultats très positifs obtenus ont permis une capitalisation d’expériences sur cette thématique.</a:t>
            </a:r>
          </a:p>
          <a:p>
            <a:pPr algn="just"/>
            <a:endParaRPr lang="fr-FR" dirty="0">
              <a:solidFill>
                <a:srgbClr val="002060"/>
              </a:solidFill>
            </a:endParaRPr>
          </a:p>
          <a:p>
            <a:pPr algn="just"/>
            <a:endParaRPr lang="fr-FR" dirty="0">
              <a:solidFill>
                <a:srgbClr val="002060"/>
              </a:solidFill>
            </a:endParaRPr>
          </a:p>
          <a:p>
            <a:r>
              <a:rPr lang="fr-CH" b="1" dirty="0"/>
              <a:t>Benin Cameroun Haiti</a:t>
            </a:r>
          </a:p>
          <a:p>
            <a:pPr marL="0" indent="0">
              <a:buNone/>
            </a:pPr>
            <a:endParaRPr lang="fr-CH" dirty="0"/>
          </a:p>
          <a:p>
            <a:pPr marL="0" indent="0">
              <a:buNone/>
            </a:pPr>
            <a:r>
              <a:rPr lang="fr-CH" dirty="0"/>
              <a:t>Du avril 2023 a mars 2024</a:t>
            </a:r>
          </a:p>
          <a:p>
            <a:pPr marL="0" indent="0" algn="just">
              <a:buNone/>
            </a:pPr>
            <a:r>
              <a:rPr lang="fr-FR" b="1" dirty="0">
                <a:solidFill>
                  <a:srgbClr val="002060"/>
                </a:solidFill>
              </a:rPr>
              <a:t>Projet de capitalisation sur la Masculinité Positive – ateliers de partage et adaptation des outils </a:t>
            </a:r>
          </a:p>
          <a:p>
            <a:pPr marL="0" indent="0" algn="just">
              <a:buNone/>
            </a:pPr>
            <a:endParaRPr lang="fr-FR" b="1" dirty="0">
              <a:solidFill>
                <a:srgbClr val="002060"/>
              </a:solidFill>
            </a:endParaRPr>
          </a:p>
          <a:p>
            <a:pPr marL="0" indent="0" algn="just">
              <a:buNone/>
            </a:pPr>
            <a:endParaRPr lang="fr-FR"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indent="0" algn="just">
              <a:buNone/>
            </a:pPr>
            <a:r>
              <a:rPr lang="fr-FR" b="1" dirty="0"/>
              <a:t>Suisse et international</a:t>
            </a:r>
          </a:p>
          <a:p>
            <a:pPr indent="0" algn="just">
              <a:buNone/>
            </a:pPr>
            <a:r>
              <a:rPr lang="fr-FR" dirty="0">
                <a:solidFill>
                  <a:srgbClr val="002060"/>
                </a:solidFill>
              </a:rPr>
              <a:t>Restitution de la capitalisation </a:t>
            </a:r>
          </a:p>
          <a:p>
            <a:pPr algn="just"/>
            <a:endParaRPr lang="fr-FR" dirty="0">
              <a:solidFill>
                <a:srgbClr val="002060"/>
              </a:solidFill>
            </a:endParaRPr>
          </a:p>
          <a:p>
            <a:pPr marL="0" indent="0" algn="just">
              <a:buNone/>
            </a:pPr>
            <a:endParaRPr lang="fr-FR" dirty="0">
              <a:solidFill>
                <a:srgbClr val="002060"/>
              </a:solidFill>
            </a:endParaRPr>
          </a:p>
          <a:p>
            <a:endParaRPr lang="fr-FR" dirty="0"/>
          </a:p>
        </p:txBody>
      </p:sp>
      <p:sp>
        <p:nvSpPr>
          <p:cNvPr id="4" name="Espace réservé du contenu 3">
            <a:extLst>
              <a:ext uri="{FF2B5EF4-FFF2-40B4-BE49-F238E27FC236}">
                <a16:creationId xmlns:a16="http://schemas.microsoft.com/office/drawing/2014/main" id="{5ED52998-DC3C-F1CD-D3EF-A73909033FC6}"/>
              </a:ext>
            </a:extLst>
          </p:cNvPr>
          <p:cNvSpPr>
            <a:spLocks noGrp="1"/>
          </p:cNvSpPr>
          <p:nvPr>
            <p:ph sz="half" idx="3"/>
          </p:nvPr>
        </p:nvSpPr>
        <p:spPr>
          <a:xfrm>
            <a:off x="6849935" y="2393015"/>
            <a:ext cx="7412165" cy="5816977"/>
          </a:xfrm>
          <a:solidFill>
            <a:srgbClr val="002060"/>
          </a:solidFill>
        </p:spPr>
        <p:txBody>
          <a:bodyPr/>
          <a:lstStyle/>
          <a:p>
            <a:r>
              <a:rPr lang="fr-CH" dirty="0">
                <a:solidFill>
                  <a:schemeClr val="bg1"/>
                </a:solidFill>
              </a:rPr>
              <a:t>Aperçu sur le projet :</a:t>
            </a:r>
          </a:p>
          <a:p>
            <a:endParaRPr lang="fr-CH" dirty="0">
              <a:solidFill>
                <a:schemeClr val="bg1"/>
              </a:solidFill>
            </a:endParaRPr>
          </a:p>
          <a:p>
            <a:r>
              <a:rPr lang="fr-CH" dirty="0">
                <a:solidFill>
                  <a:schemeClr val="bg1"/>
                </a:solidFill>
              </a:rPr>
              <a:t>OBJECTIF:</a:t>
            </a:r>
          </a:p>
          <a:p>
            <a:pPr lvl="0" algn="just"/>
            <a:r>
              <a:rPr lang="fr-FR" sz="1800" dirty="0">
                <a:solidFill>
                  <a:schemeClr val="bg1"/>
                </a:solidFill>
              </a:rPr>
              <a:t>L’objectif général du projet est d’’améliorer les interventions sur la masculinité positive pour promouvoir l’égalité de genre et favoriser la lutte contre les VBG.</a:t>
            </a:r>
            <a:r>
              <a:rPr lang="fr-FR" sz="1800" dirty="0">
                <a:solidFill>
                  <a:schemeClr val="bg1"/>
                </a:solidFill>
                <a:latin typeface="Montserrat Light" panose="00000400000000000000" pitchFamily="2" charset="0"/>
              </a:rPr>
              <a:t> </a:t>
            </a:r>
          </a:p>
          <a:p>
            <a:endParaRPr lang="fr-CH" dirty="0">
              <a:solidFill>
                <a:schemeClr val="bg1"/>
              </a:solidFill>
            </a:endParaRPr>
          </a:p>
          <a:p>
            <a:r>
              <a:rPr lang="fr-CH" dirty="0">
                <a:solidFill>
                  <a:schemeClr val="bg1"/>
                </a:solidFill>
              </a:rPr>
              <a:t>RESULTAT-LIVRABLE:</a:t>
            </a:r>
          </a:p>
          <a:p>
            <a:r>
              <a:rPr lang="fr-FR" sz="1800" dirty="0">
                <a:solidFill>
                  <a:schemeClr val="bg1"/>
                </a:solidFill>
              </a:rPr>
              <a:t>Le guide méthodologique et la boîte à outils ont été testées et diffusées</a:t>
            </a:r>
            <a:endParaRPr lang="fr-FR" dirty="0">
              <a:solidFill>
                <a:schemeClr val="bg1"/>
              </a:solidFill>
            </a:endParaRPr>
          </a:p>
          <a:p>
            <a:endParaRPr lang="fr-FR" dirty="0"/>
          </a:p>
          <a:p>
            <a:r>
              <a:rPr lang="fr-FR" dirty="0">
                <a:solidFill>
                  <a:schemeClr val="bg1"/>
                </a:solidFill>
              </a:rPr>
              <a:t>PARTENAIRES – ACTEURS</a:t>
            </a:r>
          </a:p>
          <a:p>
            <a:r>
              <a:rPr lang="fr-FR" dirty="0">
                <a:solidFill>
                  <a:schemeClr val="bg1"/>
                </a:solidFill>
              </a:rPr>
              <a:t>Associations et organisations locales</a:t>
            </a:r>
          </a:p>
          <a:p>
            <a:endParaRPr lang="fr-FR" dirty="0">
              <a:solidFill>
                <a:schemeClr val="bg1"/>
              </a:solidFill>
            </a:endParaRPr>
          </a:p>
          <a:p>
            <a:r>
              <a:rPr lang="fr-FR" dirty="0">
                <a:solidFill>
                  <a:schemeClr val="bg1"/>
                </a:solidFill>
              </a:rPr>
              <a:t>METHODOLOGIE – DEMARCHES</a:t>
            </a:r>
          </a:p>
          <a:p>
            <a:endParaRPr lang="fr-FR" dirty="0">
              <a:solidFill>
                <a:schemeClr val="bg1"/>
              </a:solidFill>
            </a:endParaRPr>
          </a:p>
          <a:p>
            <a:pPr lvl="0"/>
            <a:r>
              <a:rPr lang="fr-FR" sz="1800" dirty="0">
                <a:solidFill>
                  <a:schemeClr val="bg1"/>
                </a:solidFill>
                <a:latin typeface="Arial Narrow" panose="020B0606020202030204" pitchFamily="34" charset="0"/>
              </a:rPr>
              <a:t>L’approche envisagée est participative;</a:t>
            </a:r>
          </a:p>
          <a:p>
            <a:pPr lvl="0"/>
            <a:r>
              <a:rPr lang="fr-FR" sz="1800" dirty="0">
                <a:solidFill>
                  <a:schemeClr val="bg1"/>
                </a:solidFill>
                <a:latin typeface="+mj-lt"/>
              </a:rPr>
              <a:t>Implication des partenaires à tous les niveaux (consolidation de la capitalisation, création des outils, test et diffusion).</a:t>
            </a:r>
          </a:p>
          <a:p>
            <a:endParaRPr lang="fr-FR" dirty="0">
              <a:solidFill>
                <a:schemeClr val="bg1"/>
              </a:solidFill>
            </a:endParaRPr>
          </a:p>
          <a:p>
            <a:endParaRPr lang="fr-FR" dirty="0"/>
          </a:p>
          <a:p>
            <a:endParaRPr lang="fr-FR" dirty="0"/>
          </a:p>
          <a:p>
            <a:endParaRPr lang="fr-FR" dirty="0"/>
          </a:p>
        </p:txBody>
      </p:sp>
    </p:spTree>
    <p:extLst>
      <p:ext uri="{BB962C8B-B14F-4D97-AF65-F5344CB8AC3E}">
        <p14:creationId xmlns:p14="http://schemas.microsoft.com/office/powerpoint/2010/main" val="2890433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8246F24-6873-207A-3CE0-F4F683635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535955"/>
            <a:ext cx="15125699" cy="7385020"/>
          </a:xfrm>
          <a:prstGeom prst="rect">
            <a:avLst/>
          </a:prstGeom>
        </p:spPr>
      </p:pic>
    </p:spTree>
    <p:extLst>
      <p:ext uri="{BB962C8B-B14F-4D97-AF65-F5344CB8AC3E}">
        <p14:creationId xmlns:p14="http://schemas.microsoft.com/office/powerpoint/2010/main" val="1729067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3F111-0737-E6DC-6D9E-5002ED9D3835}"/>
              </a:ext>
            </a:extLst>
          </p:cNvPr>
          <p:cNvSpPr>
            <a:spLocks noGrp="1"/>
          </p:cNvSpPr>
          <p:nvPr>
            <p:ph type="title"/>
          </p:nvPr>
        </p:nvSpPr>
        <p:spPr>
          <a:xfrm>
            <a:off x="1947430" y="1242741"/>
            <a:ext cx="11230838" cy="615553"/>
          </a:xfrm>
        </p:spPr>
        <p:txBody>
          <a:bodyPr wrap="square" lIns="0" tIns="0" rIns="0" bIns="0" anchor="t">
            <a:spAutoFit/>
          </a:bodyPr>
          <a:lstStyle/>
          <a:p>
            <a:pPr algn="ctr"/>
            <a:r>
              <a:rPr lang="fr-FR" sz="4000" dirty="0">
                <a:latin typeface="Anton"/>
              </a:rPr>
              <a:t>LES CONCEPTS CLES</a:t>
            </a:r>
          </a:p>
        </p:txBody>
      </p:sp>
      <p:sp>
        <p:nvSpPr>
          <p:cNvPr id="3" name="Espace réservé du texte 2">
            <a:extLst>
              <a:ext uri="{FF2B5EF4-FFF2-40B4-BE49-F238E27FC236}">
                <a16:creationId xmlns:a16="http://schemas.microsoft.com/office/drawing/2014/main" id="{D18797F1-333A-56C2-41CF-0E9F88035329}"/>
              </a:ext>
            </a:extLst>
          </p:cNvPr>
          <p:cNvSpPr>
            <a:spLocks noGrp="1"/>
          </p:cNvSpPr>
          <p:nvPr>
            <p:ph type="body" idx="1"/>
          </p:nvPr>
        </p:nvSpPr>
        <p:spPr>
          <a:xfrm>
            <a:off x="756285" y="2668349"/>
            <a:ext cx="13613130" cy="7679025"/>
          </a:xfrm>
        </p:spPr>
        <p:txBody>
          <a:bodyPr wrap="square" lIns="0" tIns="0" rIns="0" bIns="0" anchor="t">
            <a:spAutoFit/>
          </a:bodyPr>
          <a:lstStyle/>
          <a:p>
            <a:pPr algn="just"/>
            <a:endParaRPr lang="fr-FR" sz="1900" kern="1200" dirty="0">
              <a:solidFill>
                <a:schemeClr val="tx1"/>
              </a:solidFill>
              <a:latin typeface="Open Sans"/>
              <a:ea typeface="Open Sans"/>
              <a:cs typeface="Open Sans"/>
            </a:endParaRPr>
          </a:p>
          <a:p>
            <a:pPr algn="just"/>
            <a:r>
              <a:rPr lang="fr-FR" sz="2400" kern="1200" dirty="0">
                <a:solidFill>
                  <a:srgbClr val="002060"/>
                </a:solidFill>
                <a:latin typeface="Open Sans ExtraBold"/>
                <a:ea typeface="Open Sans ExtraBold"/>
                <a:cs typeface="Open Sans ExtraBold"/>
              </a:rPr>
              <a:t>Patriarcat </a:t>
            </a:r>
          </a:p>
          <a:p>
            <a:r>
              <a:rPr lang="fr-FR" sz="2400" dirty="0"/>
              <a:t>Le patriarcat, une idéologie qui promeut la concentration du pouvoir par les hommes. Dans le patriarcat, on attribue uniquement aux hommes, des rôles et des qualités qui sont valorisés et estimés dans la société. Dans les sociétés patriarcales, soit la majorité des sociétés dans le monde, les hommes ont construit des masculinités associées à la violence.</a:t>
            </a:r>
          </a:p>
          <a:p>
            <a:endParaRPr lang="fr-FR" sz="2400" kern="1200" dirty="0">
              <a:solidFill>
                <a:srgbClr val="002060"/>
              </a:solidFill>
              <a:latin typeface="Open Sans ExtraBold"/>
              <a:ea typeface="Open Sans ExtraBold"/>
              <a:cs typeface="Open Sans ExtraBold"/>
            </a:endParaRPr>
          </a:p>
          <a:p>
            <a:pPr algn="just"/>
            <a:r>
              <a:rPr lang="fr-FR" sz="2400" kern="1200" dirty="0">
                <a:solidFill>
                  <a:srgbClr val="002060"/>
                </a:solidFill>
                <a:latin typeface="Open Sans ExtraBold"/>
                <a:ea typeface="Open Sans ExtraBold"/>
                <a:cs typeface="Open Sans ExtraBold"/>
              </a:rPr>
              <a:t>Masculinité </a:t>
            </a:r>
            <a:r>
              <a:rPr lang="fr-FR" sz="1800" b="0" i="0" u="none" strike="noStrike" baseline="0" dirty="0">
                <a:solidFill>
                  <a:srgbClr val="000000"/>
                </a:solidFill>
                <a:latin typeface="Verdana" panose="020B0604030504040204" pitchFamily="34" charset="0"/>
              </a:rPr>
              <a:t>	</a:t>
            </a:r>
          </a:p>
          <a:p>
            <a:r>
              <a:rPr lang="fr-FR" sz="2400" dirty="0"/>
              <a:t>Les masculinités sont les manières dont les hommes définissent leur identité en tant qu’hommes en fonction de ce que l’on sait à propos du genre masculin, de ce qui est attendu des hommes par la société et de ce que chaque individu définit selon ses propres sentiments, intérêts et connaissances. </a:t>
            </a:r>
          </a:p>
          <a:p>
            <a:endParaRPr lang="fr-FR" sz="2400" dirty="0"/>
          </a:p>
          <a:p>
            <a:pPr algn="just"/>
            <a:r>
              <a:rPr lang="fr-FR" sz="2400" kern="1200" dirty="0">
                <a:solidFill>
                  <a:srgbClr val="002060"/>
                </a:solidFill>
                <a:latin typeface="Open Sans ExtraBold"/>
                <a:ea typeface="Open Sans ExtraBold"/>
                <a:cs typeface="Open Sans ExtraBold"/>
              </a:rPr>
              <a:t>Masculinité hégémonique</a:t>
            </a:r>
          </a:p>
          <a:p>
            <a:r>
              <a:rPr lang="fr-FR" sz="2400" dirty="0"/>
              <a:t>La pression de se conformer à une idée singulière prédominante de « ce que signifie être un homme » dans une culture donnée, une notion qui attribue une dominance et un pouvoir sur les autres. </a:t>
            </a:r>
          </a:p>
          <a:p>
            <a:endParaRPr lang="fr-FR" sz="2400" dirty="0"/>
          </a:p>
          <a:p>
            <a:r>
              <a:rPr lang="fr-FR" sz="2400" kern="1200" dirty="0">
                <a:solidFill>
                  <a:srgbClr val="002060"/>
                </a:solidFill>
                <a:latin typeface="Open Sans ExtraBold"/>
                <a:ea typeface="Open Sans ExtraBold"/>
                <a:cs typeface="Open Sans ExtraBold"/>
              </a:rPr>
              <a:t>Masculinité positive</a:t>
            </a:r>
          </a:p>
          <a:p>
            <a:r>
              <a:rPr lang="fr-FR" sz="2400" dirty="0"/>
              <a:t>Masculinité qui reconnaisse les hommes, les femmes, les filles et les garçons comme des êtres humains égaux et invitent les hommes à participer à des sociétés égalitaires, inclusives et capables d’offrir les mêmes opportunités pour tout le monde.</a:t>
            </a:r>
          </a:p>
          <a:p>
            <a:endParaRPr lang="fr-FR" sz="2400" kern="1200" dirty="0">
              <a:solidFill>
                <a:srgbClr val="002060"/>
              </a:solidFill>
              <a:latin typeface="Open Sans ExtraBold"/>
              <a:ea typeface="Open Sans ExtraBold"/>
              <a:cs typeface="Open Sans ExtraBold"/>
            </a:endParaRPr>
          </a:p>
        </p:txBody>
      </p:sp>
      <p:pic>
        <p:nvPicPr>
          <p:cNvPr id="4" name="Image 3" descr="Une image contenant texte&#10;&#10;Description générée automatiquement">
            <a:extLst>
              <a:ext uri="{FF2B5EF4-FFF2-40B4-BE49-F238E27FC236}">
                <a16:creationId xmlns:a16="http://schemas.microsoft.com/office/drawing/2014/main" id="{937DD091-2EF9-CA6B-919D-C708E35F5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5452" y="9654613"/>
            <a:ext cx="1169877" cy="457200"/>
          </a:xfrm>
          <a:prstGeom prst="rect">
            <a:avLst/>
          </a:prstGeom>
        </p:spPr>
      </p:pic>
      <p:sp>
        <p:nvSpPr>
          <p:cNvPr id="5" name="object 12">
            <a:extLst>
              <a:ext uri="{FF2B5EF4-FFF2-40B4-BE49-F238E27FC236}">
                <a16:creationId xmlns:a16="http://schemas.microsoft.com/office/drawing/2014/main" id="{D8A2687D-5DE6-F4A7-8927-3A066F450508}"/>
              </a:ext>
            </a:extLst>
          </p:cNvPr>
          <p:cNvSpPr/>
          <p:nvPr/>
        </p:nvSpPr>
        <p:spPr>
          <a:xfrm>
            <a:off x="0" y="10234803"/>
            <a:ext cx="15125700" cy="457200"/>
          </a:xfrm>
          <a:custGeom>
            <a:avLst/>
            <a:gdLst/>
            <a:ahLst/>
            <a:cxnLst/>
            <a:rect l="l" t="t" r="r" b="b"/>
            <a:pathLst>
              <a:path w="15120619" h="457200">
                <a:moveTo>
                  <a:pt x="15119997" y="0"/>
                </a:moveTo>
                <a:lnTo>
                  <a:pt x="0" y="0"/>
                </a:lnTo>
                <a:lnTo>
                  <a:pt x="0" y="457200"/>
                </a:lnTo>
                <a:lnTo>
                  <a:pt x="15119997" y="457200"/>
                </a:lnTo>
                <a:lnTo>
                  <a:pt x="15119997" y="0"/>
                </a:lnTo>
                <a:close/>
              </a:path>
            </a:pathLst>
          </a:custGeom>
          <a:solidFill>
            <a:srgbClr val="1D1955"/>
          </a:solidFill>
        </p:spPr>
        <p:txBody>
          <a:bodyPr wrap="square" lIns="0" tIns="0" rIns="0" bIns="0" rtlCol="0"/>
          <a:lstStyle/>
          <a:p>
            <a:endParaRPr/>
          </a:p>
        </p:txBody>
      </p:sp>
      <p:sp>
        <p:nvSpPr>
          <p:cNvPr id="6" name="object 13">
            <a:extLst>
              <a:ext uri="{FF2B5EF4-FFF2-40B4-BE49-F238E27FC236}">
                <a16:creationId xmlns:a16="http://schemas.microsoft.com/office/drawing/2014/main" id="{38D241CA-7027-964B-9CA0-35AD2C4C1639}"/>
              </a:ext>
            </a:extLst>
          </p:cNvPr>
          <p:cNvSpPr txBox="1">
            <a:spLocks noGrp="1"/>
          </p:cNvSpPr>
          <p:nvPr>
            <p:ph type="sldNum" sz="quarter" idx="7"/>
          </p:nvPr>
        </p:nvSpPr>
        <p:spPr>
          <a:xfrm>
            <a:off x="7302066" y="10319284"/>
            <a:ext cx="717984" cy="209016"/>
          </a:xfrm>
          <a:prstGeom prst="rect">
            <a:avLst/>
          </a:prstGeom>
        </p:spPr>
        <p:txBody>
          <a:bodyPr vert="horz" wrap="square" lIns="0" tIns="22860" rIns="0" bIns="0" rtlCol="0">
            <a:spAutoFit/>
          </a:bodyPr>
          <a:lstStyle/>
          <a:p>
            <a:pPr marL="12700">
              <a:lnSpc>
                <a:spcPct val="100000"/>
              </a:lnSpc>
              <a:spcBef>
                <a:spcPts val="180"/>
              </a:spcBef>
            </a:pPr>
            <a:r>
              <a:rPr lang="fr-CH" spc="-5">
                <a:latin typeface="Open Sans" panose="020B0606030504020204" pitchFamily="34" charset="0"/>
                <a:ea typeface="Open Sans" panose="020B0606030504020204" pitchFamily="34" charset="0"/>
                <a:cs typeface="Open Sans" panose="020B0606030504020204" pitchFamily="34" charset="0"/>
              </a:rPr>
              <a:t>Page</a:t>
            </a:r>
            <a:r>
              <a:rPr lang="fr-CH" spc="-60">
                <a:latin typeface="Open Sans" panose="020B0606030504020204" pitchFamily="34" charset="0"/>
                <a:ea typeface="Open Sans" panose="020B0606030504020204" pitchFamily="34" charset="0"/>
                <a:cs typeface="Open Sans" panose="020B0606030504020204" pitchFamily="34" charset="0"/>
              </a:rPr>
              <a:t> </a:t>
            </a:r>
            <a:fld id="{81D60167-4931-47E6-BA6A-407CBD079E47}" type="slidenum">
              <a:rPr spc="15" smtClean="0">
                <a:latin typeface="Open Sans" panose="020B0606030504020204" pitchFamily="34" charset="0"/>
                <a:ea typeface="Open Sans" panose="020B0606030504020204" pitchFamily="34" charset="0"/>
                <a:cs typeface="Open Sans" panose="020B0606030504020204" pitchFamily="34" charset="0"/>
              </a:rPr>
              <a:t>6</a:t>
            </a:fld>
            <a:endParaRPr spc="15">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8222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DD537-24CD-E215-4762-DCF96EB835F3}"/>
              </a:ext>
            </a:extLst>
          </p:cNvPr>
          <p:cNvSpPr>
            <a:spLocks noGrp="1"/>
          </p:cNvSpPr>
          <p:nvPr>
            <p:ph type="title"/>
          </p:nvPr>
        </p:nvSpPr>
        <p:spPr>
          <a:xfrm>
            <a:off x="1947430" y="1242741"/>
            <a:ext cx="11230838" cy="469359"/>
          </a:xfrm>
        </p:spPr>
        <p:txBody>
          <a:bodyPr/>
          <a:lstStyle/>
          <a:p>
            <a:pPr algn="ctr"/>
            <a:r>
              <a:rPr lang="fr-CH" b="1" dirty="0"/>
              <a:t>Société et patriarcat</a:t>
            </a:r>
            <a:endParaRPr lang="fr-FR" b="1" dirty="0"/>
          </a:p>
        </p:txBody>
      </p:sp>
      <p:sp>
        <p:nvSpPr>
          <p:cNvPr id="3" name="Espace réservé du texte 2">
            <a:extLst>
              <a:ext uri="{FF2B5EF4-FFF2-40B4-BE49-F238E27FC236}">
                <a16:creationId xmlns:a16="http://schemas.microsoft.com/office/drawing/2014/main" id="{76E60891-B52B-7491-5510-9A8F5A8F2258}"/>
              </a:ext>
            </a:extLst>
          </p:cNvPr>
          <p:cNvSpPr>
            <a:spLocks noGrp="1"/>
          </p:cNvSpPr>
          <p:nvPr>
            <p:ph type="body" idx="1"/>
          </p:nvPr>
        </p:nvSpPr>
        <p:spPr>
          <a:xfrm>
            <a:off x="654685" y="2370582"/>
            <a:ext cx="13613130" cy="4049955"/>
          </a:xfrm>
        </p:spPr>
        <p:txBody>
          <a:bodyPr/>
          <a:lstStyle/>
          <a:p>
            <a:pPr algn="just">
              <a:lnSpc>
                <a:spcPct val="107000"/>
              </a:lnSpc>
              <a:spcAft>
                <a:spcPts val="800"/>
              </a:spcAft>
            </a:pPr>
            <a:r>
              <a:rPr lang="fr-CH" sz="1800" dirty="0">
                <a:effectLst/>
                <a:latin typeface="Open Sans" panose="020B0606030504020204" pitchFamily="34" charset="0"/>
                <a:ea typeface="Calibri" panose="020F0502020204030204" pitchFamily="34" charset="0"/>
                <a:cs typeface="Times New Roman" panose="02020603050405020304" pitchFamily="18" charset="0"/>
              </a:rPr>
              <a:t>Le concept de </a:t>
            </a:r>
            <a:r>
              <a:rPr lang="fr-CH" sz="1800" b="1" i="1" dirty="0">
                <a:effectLst/>
                <a:latin typeface="Open Sans" panose="020B0606030504020204" pitchFamily="34" charset="0"/>
                <a:ea typeface="Calibri" panose="020F0502020204030204" pitchFamily="34" charset="0"/>
                <a:cs typeface="Times New Roman" panose="02020603050405020304" pitchFamily="18" charset="0"/>
              </a:rPr>
              <a:t>société </a:t>
            </a:r>
            <a:r>
              <a:rPr lang="fr-CH" sz="1800" dirty="0">
                <a:effectLst/>
                <a:latin typeface="Open Sans" panose="020B0606030504020204" pitchFamily="34" charset="0"/>
                <a:ea typeface="Calibri" panose="020F0502020204030204" pitchFamily="34" charset="0"/>
                <a:cs typeface="Times New Roman" panose="02020603050405020304" pitchFamily="18" charset="0"/>
              </a:rPr>
              <a:t>renvoie à l'ensemble de personnes qui interagissent les unes avec les autres, partageant une culture, des coutumes, des institutions et des règles juridiques dans un espace et un temps déterminés.  Nos sociétés sont constamment sujettes à des changements et des ajustements liés à des processus tels que l'économie, l'environnement, la politique, l'éducation, le droit, la technologie, entre autres.</a:t>
            </a:r>
          </a:p>
          <a:p>
            <a:pPr algn="just">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CH" sz="1800" dirty="0">
                <a:effectLst/>
                <a:latin typeface="Open Sans" panose="020B0606030504020204" pitchFamily="34" charset="0"/>
                <a:ea typeface="Calibri" panose="020F0502020204030204" pitchFamily="34" charset="0"/>
                <a:cs typeface="Times New Roman" panose="02020603050405020304" pitchFamily="18" charset="0"/>
              </a:rPr>
              <a:t>Bien que toutes les sociétés soient constituées d'un tissu diversifié et multiculturel, les principes de </a:t>
            </a:r>
            <a:r>
              <a:rPr lang="fr-CH" sz="1800" b="1" i="1" dirty="0">
                <a:effectLst/>
                <a:latin typeface="Open Sans" panose="020B0606030504020204" pitchFamily="34" charset="0"/>
                <a:ea typeface="Calibri" panose="020F0502020204030204" pitchFamily="34" charset="0"/>
                <a:cs typeface="Times New Roman" panose="02020603050405020304" pitchFamily="18" charset="0"/>
              </a:rPr>
              <a:t>la société patriarcale</a:t>
            </a:r>
            <a:r>
              <a:rPr lang="fr-CH" sz="1800" dirty="0">
                <a:effectLst/>
                <a:latin typeface="Open Sans" panose="020B0606030504020204" pitchFamily="34" charset="0"/>
                <a:ea typeface="Calibri" panose="020F0502020204030204" pitchFamily="34" charset="0"/>
                <a:cs typeface="Times New Roman" panose="02020603050405020304" pitchFamily="18" charset="0"/>
              </a:rPr>
              <a:t> se sont établis et sont devenus dominants dans les sociétés du monde entier au cours des cinq derniers millénaires. Il s'agit d'une configuration sociale, culturelle et même juridique qui accorde à l'homme la prédominance, l'autorité et des privilèges sur la femme, la plaçant dans une relation de subordination et de dépendance.</a:t>
            </a:r>
          </a:p>
          <a:p>
            <a:pPr algn="just">
              <a:lnSpc>
                <a:spcPct val="107000"/>
              </a:lnSpc>
              <a:spcAft>
                <a:spcPts val="800"/>
              </a:spcAft>
            </a:pPr>
            <a:endParaRPr lang="fr-CH" dirty="0">
              <a:solidFill>
                <a:schemeClr val="accent6">
                  <a:lumMod val="75000"/>
                </a:schemeClr>
              </a:solidFill>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8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5" name="ZoneTexte 4">
            <a:extLst>
              <a:ext uri="{FF2B5EF4-FFF2-40B4-BE49-F238E27FC236}">
                <a16:creationId xmlns:a16="http://schemas.microsoft.com/office/drawing/2014/main" id="{D54938E5-311C-F7D4-4BC5-F41D1DDEEE93}"/>
              </a:ext>
            </a:extLst>
          </p:cNvPr>
          <p:cNvSpPr txBox="1"/>
          <p:nvPr/>
        </p:nvSpPr>
        <p:spPr>
          <a:xfrm>
            <a:off x="654686" y="7284137"/>
            <a:ext cx="13613129" cy="1259960"/>
          </a:xfrm>
          <a:prstGeom prst="rect">
            <a:avLst/>
          </a:prstGeom>
          <a:solidFill>
            <a:srgbClr val="002060"/>
          </a:solidFill>
        </p:spPr>
        <p:txBody>
          <a:bodyPr wrap="square">
            <a:spAutoFit/>
          </a:bodyPr>
          <a:lstStyle/>
          <a:p>
            <a:pPr marL="449580" algn="just">
              <a:lnSpc>
                <a:spcPct val="107000"/>
              </a:lnSpc>
              <a:spcAft>
                <a:spcPts val="800"/>
              </a:spcAft>
            </a:pPr>
            <a:r>
              <a:rPr lang="fr-CH" sz="2400" dirty="0">
                <a:solidFill>
                  <a:schemeClr val="accent6">
                    <a:lumMod val="75000"/>
                  </a:schemeClr>
                </a:solidFill>
                <a:effectLst/>
                <a:latin typeface="Open Sans" panose="020B0606030504020204" pitchFamily="34" charset="0"/>
                <a:ea typeface="Calibri" panose="020F0502020204030204" pitchFamily="34" charset="0"/>
                <a:cs typeface="Times New Roman" panose="02020603050405020304" pitchFamily="18" charset="0"/>
              </a:rPr>
              <a:t>Le </a:t>
            </a:r>
            <a:r>
              <a:rPr lang="fr-CH" sz="2400" b="1" i="1" dirty="0">
                <a:solidFill>
                  <a:schemeClr val="accent6">
                    <a:lumMod val="75000"/>
                  </a:schemeClr>
                </a:solidFill>
                <a:effectLst/>
                <a:latin typeface="Open Sans" panose="020B0606030504020204" pitchFamily="34" charset="0"/>
                <a:ea typeface="Calibri" panose="020F0502020204030204" pitchFamily="34" charset="0"/>
                <a:cs typeface="Times New Roman" panose="02020603050405020304" pitchFamily="18" charset="0"/>
              </a:rPr>
              <a:t>patriarcat</a:t>
            </a:r>
            <a:r>
              <a:rPr lang="fr-CH" sz="2400" dirty="0">
                <a:solidFill>
                  <a:schemeClr val="accent6">
                    <a:lumMod val="75000"/>
                  </a:schemeClr>
                </a:solidFill>
                <a:effectLst/>
                <a:latin typeface="Open Sans" panose="020B0606030504020204" pitchFamily="34" charset="0"/>
                <a:ea typeface="Calibri" panose="020F0502020204030204" pitchFamily="34" charset="0"/>
                <a:cs typeface="Times New Roman" panose="02020603050405020304" pitchFamily="18" charset="0"/>
              </a:rPr>
              <a:t> est "une forme traditionnelle d’organisation sociale qui accorde aux hommes, ou à ce qui est considéré comme masculin, plus d'importance qu'aux femmes, ou à ce qui est considéré comme féminin." (ONU Femmes, 2016).</a:t>
            </a:r>
            <a:endParaRPr lang="fr-FR" sz="24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591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B1F2CC-451B-EC24-BEBA-C5B4413F7A8C}"/>
              </a:ext>
            </a:extLst>
          </p:cNvPr>
          <p:cNvSpPr>
            <a:spLocks noGrp="1"/>
          </p:cNvSpPr>
          <p:nvPr>
            <p:ph type="title"/>
          </p:nvPr>
        </p:nvSpPr>
        <p:spPr>
          <a:xfrm>
            <a:off x="1947430" y="1242741"/>
            <a:ext cx="11230838" cy="469359"/>
          </a:xfrm>
        </p:spPr>
        <p:txBody>
          <a:bodyPr/>
          <a:lstStyle/>
          <a:p>
            <a:pPr algn="ctr"/>
            <a:r>
              <a:rPr lang="fr-CH" b="1" dirty="0"/>
              <a:t>Masculinité</a:t>
            </a:r>
            <a:r>
              <a:rPr lang="fr-CH" dirty="0"/>
              <a:t> </a:t>
            </a:r>
            <a:endParaRPr lang="fr-FR" dirty="0"/>
          </a:p>
        </p:txBody>
      </p:sp>
      <p:sp>
        <p:nvSpPr>
          <p:cNvPr id="3" name="Espace réservé du texte 2">
            <a:extLst>
              <a:ext uri="{FF2B5EF4-FFF2-40B4-BE49-F238E27FC236}">
                <a16:creationId xmlns:a16="http://schemas.microsoft.com/office/drawing/2014/main" id="{3245B95E-71AE-494C-353C-824BBA77746C}"/>
              </a:ext>
            </a:extLst>
          </p:cNvPr>
          <p:cNvSpPr>
            <a:spLocks noGrp="1"/>
          </p:cNvSpPr>
          <p:nvPr>
            <p:ph type="body" idx="1"/>
          </p:nvPr>
        </p:nvSpPr>
        <p:spPr>
          <a:xfrm>
            <a:off x="756285" y="2459482"/>
            <a:ext cx="13613130" cy="6044732"/>
          </a:xfrm>
        </p:spPr>
        <p:txBody>
          <a:bodyPr/>
          <a:lstStyle/>
          <a:p>
            <a:pPr algn="just">
              <a:lnSpc>
                <a:spcPct val="107000"/>
              </a:lnSpc>
              <a:spcAft>
                <a:spcPts val="800"/>
              </a:spcAft>
            </a:pPr>
            <a:r>
              <a:rPr lang="fr-CH" sz="1800" dirty="0">
                <a:effectLst/>
                <a:latin typeface="Open Sans" panose="020B0606030504020204" pitchFamily="34" charset="0"/>
                <a:ea typeface="Calibri" panose="020F0502020204030204" pitchFamily="34" charset="0"/>
                <a:cs typeface="Times New Roman" panose="02020603050405020304" pitchFamily="18" charset="0"/>
              </a:rPr>
              <a:t>Le concept de masculinité peut parfois être difficile à comprendre. Nous pouvons donc commencer par dire ce que la masculinité n'est pas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Open Sans" panose="020B0606030504020204" pitchFamily="34" charset="0"/>
              <a:buChar char="-"/>
            </a:pPr>
            <a:r>
              <a:rPr lang="fr-CH" sz="1800" kern="0" dirty="0">
                <a:effectLst/>
                <a:latin typeface="Open Sans" panose="020B0606030504020204" pitchFamily="34" charset="0"/>
                <a:ea typeface="Calibri" panose="020F0502020204030204" pitchFamily="34" charset="0"/>
                <a:cs typeface="Times New Roman" panose="02020603050405020304" pitchFamily="18" charset="0"/>
              </a:rPr>
              <a:t>Ce n'est pas une détermination biologique, c'est-à-dire qu'on ne naît pas avec.</a:t>
            </a:r>
            <a:endParaRPr lang="fr-FR"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Open Sans" panose="020B0606030504020204" pitchFamily="34" charset="0"/>
              <a:buChar char="-"/>
            </a:pPr>
            <a:r>
              <a:rPr lang="fr-CH" sz="1800" kern="0" dirty="0">
                <a:effectLst/>
                <a:latin typeface="Open Sans" panose="020B0606030504020204" pitchFamily="34" charset="0"/>
                <a:ea typeface="Calibri" panose="020F0502020204030204" pitchFamily="34" charset="0"/>
                <a:cs typeface="Times New Roman" panose="02020603050405020304" pitchFamily="18" charset="0"/>
              </a:rPr>
              <a:t>Ce n'est pas déterminé par les organes génitaux dont dispose un mammifère mâle (pénis, testicules, etc.)</a:t>
            </a:r>
            <a:endParaRPr lang="fr-FR"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Open Sans" panose="020B0606030504020204" pitchFamily="34" charset="0"/>
              <a:buChar char="-"/>
            </a:pPr>
            <a:r>
              <a:rPr lang="fr-CH" sz="1800" kern="0" dirty="0">
                <a:effectLst/>
                <a:latin typeface="Open Sans" panose="020B0606030504020204" pitchFamily="34" charset="0"/>
                <a:ea typeface="Calibri" panose="020F0502020204030204" pitchFamily="34" charset="0"/>
                <a:cs typeface="Times New Roman" panose="02020603050405020304" pitchFamily="18" charset="0"/>
              </a:rPr>
              <a:t>Ce n'est pas inhérent à l'énergie propre d'un mammifère mâle. </a:t>
            </a:r>
          </a:p>
          <a:p>
            <a:pPr marL="342900" lvl="0" indent="-342900" algn="just">
              <a:lnSpc>
                <a:spcPct val="107000"/>
              </a:lnSpc>
              <a:spcAft>
                <a:spcPts val="800"/>
              </a:spcAft>
              <a:buFont typeface="Open Sans" panose="020B0606030504020204" pitchFamily="34" charset="0"/>
              <a:buChar char="-"/>
            </a:pPr>
            <a:endParaRPr lang="fr-CH" dirty="0">
              <a:latin typeface="Open Sans" panose="020B0606030504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Open Sans" panose="020B0606030504020204" pitchFamily="34" charset="0"/>
              <a:buChar char="-"/>
            </a:pPr>
            <a:endParaRPr lang="fr-FR" sz="1800" kern="1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CH" sz="1800" b="1" u="sng" dirty="0">
                <a:solidFill>
                  <a:schemeClr val="accent6">
                    <a:lumMod val="75000"/>
                  </a:schemeClr>
                </a:solidFill>
                <a:effectLst/>
                <a:latin typeface="Open Sans" panose="020B0606030504020204" pitchFamily="34" charset="0"/>
                <a:ea typeface="Calibri" panose="020F0502020204030204" pitchFamily="34" charset="0"/>
                <a:cs typeface="Times New Roman" panose="02020603050405020304" pitchFamily="18" charset="0"/>
              </a:rPr>
              <a:t>La masculinité est le "script" de l'éducation et la socialisation des hommes, tout comme la féminité est le "script" de l'éducation et la socialisation des femmes. La masculinité est un mandat, un ensemble de normes, de pratiques et de discours qui sont socialement attribués aux hommes.</a:t>
            </a:r>
            <a:r>
              <a:rPr lang="fr-CH" sz="1800" b="1" dirty="0">
                <a:solidFill>
                  <a:schemeClr val="accent6">
                    <a:lumMod val="75000"/>
                  </a:schemeClr>
                </a:solidFill>
                <a:effectLst/>
                <a:latin typeface="Open Sans" panose="020B060603050402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fr-CH" dirty="0">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CH" sz="1800" dirty="0">
              <a:effectLst/>
              <a:latin typeface="Open Sans" panose="020B0606030504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CH" sz="1800" dirty="0">
                <a:effectLst/>
                <a:latin typeface="Open Sans" panose="020B0606030504020204" pitchFamily="34" charset="0"/>
                <a:ea typeface="Calibri" panose="020F0502020204030204" pitchFamily="34" charset="0"/>
                <a:cs typeface="Times New Roman" panose="02020603050405020304" pitchFamily="18" charset="0"/>
              </a:rPr>
              <a:t>La masculinité en soi n'est pas un concept avec des connotations négatives ou positives, mais mise dans le contexte des sociétés patriarcales dans lesquelles nous vivons, elle permet de mettre en lumière un type particulier de masculinité, hégémonique ou dominante, associée à une série de pratiques basées sur le pouvoir, le privilège ou la violence qui doivent être transformées.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990098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0AA8E2-1D24-9B66-0D86-EABE5A0885E1}"/>
              </a:ext>
            </a:extLst>
          </p:cNvPr>
          <p:cNvSpPr>
            <a:spLocks noGrp="1"/>
          </p:cNvSpPr>
          <p:nvPr>
            <p:ph type="title"/>
          </p:nvPr>
        </p:nvSpPr>
        <p:spPr>
          <a:xfrm>
            <a:off x="1947430" y="1242741"/>
            <a:ext cx="11230838" cy="492443"/>
          </a:xfrm>
        </p:spPr>
        <p:txBody>
          <a:bodyPr/>
          <a:lstStyle/>
          <a:p>
            <a:pPr algn="ctr"/>
            <a:r>
              <a:rPr lang="fr-FR" sz="3200" b="1" dirty="0"/>
              <a:t>Masculinité hégémonique</a:t>
            </a:r>
            <a:endParaRPr lang="fr-FR" dirty="0"/>
          </a:p>
        </p:txBody>
      </p:sp>
      <p:sp>
        <p:nvSpPr>
          <p:cNvPr id="3" name="Espace réservé du texte 2">
            <a:extLst>
              <a:ext uri="{FF2B5EF4-FFF2-40B4-BE49-F238E27FC236}">
                <a16:creationId xmlns:a16="http://schemas.microsoft.com/office/drawing/2014/main" id="{97A16D2F-61FD-9200-AA5A-D8AF1F83522F}"/>
              </a:ext>
            </a:extLst>
          </p:cNvPr>
          <p:cNvSpPr>
            <a:spLocks noGrp="1"/>
          </p:cNvSpPr>
          <p:nvPr>
            <p:ph type="body" idx="1"/>
          </p:nvPr>
        </p:nvSpPr>
        <p:spPr>
          <a:xfrm>
            <a:off x="756285" y="2459482"/>
            <a:ext cx="13613130" cy="7201972"/>
          </a:xfrm>
        </p:spPr>
        <p:txBody>
          <a:bodyPr/>
          <a:lstStyle/>
          <a:p>
            <a:r>
              <a:rPr lang="fr-CH" sz="1800" b="1" dirty="0">
                <a:solidFill>
                  <a:schemeClr val="accent6">
                    <a:lumMod val="75000"/>
                  </a:schemeClr>
                </a:solidFill>
                <a:effectLst/>
                <a:latin typeface="Open Sans" panose="020B0606030504020204" pitchFamily="34" charset="0"/>
                <a:ea typeface="Calibri" panose="020F0502020204030204" pitchFamily="34" charset="0"/>
              </a:rPr>
              <a:t>Lorsqu’on évoque la notion </a:t>
            </a:r>
            <a:r>
              <a:rPr lang="fr-CH" sz="1800" b="1" i="1" dirty="0">
                <a:solidFill>
                  <a:schemeClr val="accent6">
                    <a:lumMod val="75000"/>
                  </a:schemeClr>
                </a:solidFill>
                <a:effectLst/>
                <a:latin typeface="Open Sans" panose="020B0606030504020204" pitchFamily="34" charset="0"/>
                <a:ea typeface="Calibri" panose="020F0502020204030204" pitchFamily="34" charset="0"/>
              </a:rPr>
              <a:t>masculinité hégémonique</a:t>
            </a:r>
            <a:r>
              <a:rPr lang="fr-CH" sz="1800" b="1" dirty="0">
                <a:solidFill>
                  <a:schemeClr val="accent6">
                    <a:lumMod val="75000"/>
                  </a:schemeClr>
                </a:solidFill>
                <a:effectLst/>
                <a:latin typeface="Open Sans" panose="020B0606030504020204" pitchFamily="34" charset="0"/>
                <a:ea typeface="Calibri" panose="020F0502020204030204" pitchFamily="34" charset="0"/>
              </a:rPr>
              <a:t>, il s'agit d'un mandat, d'un ensemble de normes, de pratiques et de discours auxquels les hommes doivent se conformer dans une société patriarcale afin de maintenir leur position de privilège et de pouvoir. </a:t>
            </a:r>
          </a:p>
          <a:p>
            <a:endParaRPr lang="fr-CH" dirty="0">
              <a:latin typeface="Open Sans" panose="020B0606030504020204" pitchFamily="34" charset="0"/>
              <a:ea typeface="Calibri" panose="020F0502020204030204" pitchFamily="34" charset="0"/>
            </a:endParaRPr>
          </a:p>
          <a:p>
            <a:r>
              <a:rPr lang="fr-CH" sz="1800" dirty="0">
                <a:effectLst/>
                <a:latin typeface="Open Sans" panose="020B0606030504020204" pitchFamily="34" charset="0"/>
                <a:ea typeface="Calibri" panose="020F0502020204030204" pitchFamily="34" charset="0"/>
              </a:rPr>
              <a:t>La plupart des hommes sont conditionnés à construire leur identité en l’opposant fermement à la notion de féminité. </a:t>
            </a:r>
          </a:p>
          <a:p>
            <a:endParaRPr lang="fr-CH" dirty="0">
              <a:latin typeface="Open Sans" panose="020B0606030504020204" pitchFamily="34" charset="0"/>
              <a:ea typeface="Calibri" panose="020F0502020204030204" pitchFamily="34" charset="0"/>
            </a:endParaRPr>
          </a:p>
          <a:p>
            <a:endParaRPr lang="fr-CH" sz="1800" dirty="0">
              <a:effectLst/>
              <a:latin typeface="Open Sans" panose="020B0606030504020204" pitchFamily="34" charset="0"/>
              <a:ea typeface="Calibri" panose="020F0502020204030204" pitchFamily="34" charset="0"/>
            </a:endParaRPr>
          </a:p>
          <a:p>
            <a:r>
              <a:rPr lang="fr-CH" dirty="0">
                <a:latin typeface="Open Sans" panose="020B0606030504020204" pitchFamily="34" charset="0"/>
                <a:ea typeface="Calibri" panose="020F0502020204030204" pitchFamily="34" charset="0"/>
              </a:rPr>
              <a:t>Cela </a:t>
            </a:r>
            <a:r>
              <a:rPr lang="fr-CH" sz="1800" dirty="0">
                <a:effectLst/>
                <a:latin typeface="Open Sans" panose="020B0606030504020204" pitchFamily="34" charset="0"/>
                <a:ea typeface="Calibri" panose="020F0502020204030204" pitchFamily="34" charset="0"/>
              </a:rPr>
              <a:t>implique de tolérer et d'exercer la violence, de démontrer la force ou la virilité. </a:t>
            </a:r>
          </a:p>
          <a:p>
            <a:endParaRPr lang="fr-CH" dirty="0">
              <a:latin typeface="Open Sans" panose="020B0606030504020204" pitchFamily="34" charset="0"/>
              <a:ea typeface="Calibri" panose="020F0502020204030204" pitchFamily="34" charset="0"/>
            </a:endParaRPr>
          </a:p>
          <a:p>
            <a:r>
              <a:rPr lang="fr-CH" sz="1800" dirty="0">
                <a:solidFill>
                  <a:schemeClr val="accent6">
                    <a:lumMod val="75000"/>
                  </a:schemeClr>
                </a:solidFill>
                <a:effectLst/>
                <a:latin typeface="Open Sans" panose="020B0606030504020204" pitchFamily="34" charset="0"/>
                <a:ea typeface="Calibri" panose="020F0502020204030204" pitchFamily="34" charset="0"/>
              </a:rPr>
              <a:t>En revanche, cela restreint l'expression des émotions, particulièrement celles qui révèlent la vulnérabilité, l'humilité et la capacité de prendre soin. </a:t>
            </a:r>
          </a:p>
          <a:p>
            <a:r>
              <a:rPr lang="fr-CH" sz="1800" dirty="0">
                <a:solidFill>
                  <a:schemeClr val="accent6">
                    <a:lumMod val="75000"/>
                  </a:schemeClr>
                </a:solidFill>
                <a:effectLst/>
                <a:latin typeface="Open Sans" panose="020B0606030504020204" pitchFamily="34" charset="0"/>
                <a:ea typeface="Calibri" panose="020F0502020204030204" pitchFamily="34" charset="0"/>
              </a:rPr>
              <a:t>À la place, les hommes développent la fierté, l'agressivité et l'évitement, avec des répercussions négatives sur leurs relations familiales et émotionnelles, ainsi que sur leur santé</a:t>
            </a:r>
          </a:p>
          <a:p>
            <a:endParaRPr lang="fr-CH" sz="1800" dirty="0">
              <a:solidFill>
                <a:schemeClr val="accent6">
                  <a:lumMod val="75000"/>
                </a:schemeClr>
              </a:solidFill>
              <a:effectLst/>
              <a:latin typeface="Open Sans" panose="020B0606030504020204" pitchFamily="34" charset="0"/>
              <a:ea typeface="Calibri" panose="020F0502020204030204" pitchFamily="34" charset="0"/>
            </a:endParaRPr>
          </a:p>
          <a:p>
            <a:endParaRPr lang="fr-CH" dirty="0">
              <a:latin typeface="Open Sans" panose="020B0606030504020204" pitchFamily="34" charset="0"/>
              <a:ea typeface="Calibri" panose="020F0502020204030204" pitchFamily="34" charset="0"/>
            </a:endParaRPr>
          </a:p>
          <a:p>
            <a:pPr algn="just"/>
            <a:r>
              <a:rPr lang="fr-CH" sz="1800" dirty="0">
                <a:effectLst/>
                <a:latin typeface="Open Sans" panose="020B0606030504020204" pitchFamily="34" charset="0"/>
                <a:ea typeface="Calibri" panose="020F0502020204030204" pitchFamily="34" charset="0"/>
                <a:cs typeface="Times New Roman" panose="02020603050405020304" pitchFamily="18" charset="0"/>
              </a:rPr>
              <a:t>La masculinité hégémonique habitue les hommes à assumer un rôle de pouvoir au sein de la famille (et souvent aussi dans des espaces publics) : ce sont traditionnellement eux qui dirigent les conversations importantes, gèrent l'argent et les biens, sont pris en charge et soignés, qui ont le dernier mot, y compris sur des questions qui les dépassent, comme le corps des femmes (en parlant d'avortement, de repos, de projets de vie, etc.). </a:t>
            </a:r>
          </a:p>
          <a:p>
            <a:pPr algn="just"/>
            <a:endParaRPr lang="fr-CH" dirty="0">
              <a:latin typeface="Open Sans" panose="020B0606030504020204" pitchFamily="34" charset="0"/>
              <a:ea typeface="Calibri" panose="020F0502020204030204" pitchFamily="34" charset="0"/>
              <a:cs typeface="Times New Roman" panose="02020603050405020304" pitchFamily="18" charset="0"/>
            </a:endParaRPr>
          </a:p>
          <a:p>
            <a:pPr algn="just"/>
            <a:endParaRPr lang="fr-CH" sz="1800" dirty="0">
              <a:effectLst/>
              <a:latin typeface="Open Sans" panose="020B0606030504020204" pitchFamily="34" charset="0"/>
              <a:ea typeface="Calibri" panose="020F0502020204030204" pitchFamily="34" charset="0"/>
              <a:cs typeface="Times New Roman" panose="02020603050405020304" pitchFamily="18" charset="0"/>
            </a:endParaRPr>
          </a:p>
          <a:p>
            <a:pPr algn="just"/>
            <a:r>
              <a:rPr lang="fr-CH" sz="1800" dirty="0">
                <a:effectLst/>
                <a:latin typeface="Open Sans" panose="020B0606030504020204" pitchFamily="34" charset="0"/>
                <a:ea typeface="Calibri" panose="020F0502020204030204" pitchFamily="34" charset="0"/>
                <a:cs typeface="Times New Roman" panose="02020603050405020304" pitchFamily="18" charset="0"/>
              </a:rPr>
              <a:t>Une façon pour les hommes de montrer leur virilité est de démontrer qu'ils peuvent avoir de nombreuses conquêtes sexuelles ou de nombreux enfants, de préférence des garçons. </a:t>
            </a:r>
          </a:p>
          <a:p>
            <a:pPr algn="just"/>
            <a:endParaRPr lang="fr-CH" dirty="0">
              <a:latin typeface="Open Sans" panose="020B0606030504020204" pitchFamily="34" charset="0"/>
              <a:ea typeface="Calibri" panose="020F0502020204030204" pitchFamily="34" charset="0"/>
              <a:cs typeface="Times New Roman" panose="02020603050405020304" pitchFamily="18" charset="0"/>
            </a:endParaRPr>
          </a:p>
          <a:p>
            <a:pPr algn="just"/>
            <a:endParaRPr lang="fr-CH" sz="1800" dirty="0">
              <a:effectLst/>
              <a:latin typeface="Open Sans" panose="020B060603050402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6471634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9521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9521E"/>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1285E90AD2FF4C97A21438CA5BF15E" ma:contentTypeVersion="21" ma:contentTypeDescription="Crée un document." ma:contentTypeScope="" ma:versionID="20abbc2f13107b3f9671ddd073ae0e0b">
  <xsd:schema xmlns:xsd="http://www.w3.org/2001/XMLSchema" xmlns:xs="http://www.w3.org/2001/XMLSchema" xmlns:p="http://schemas.microsoft.com/office/2006/metadata/properties" xmlns:ns1="http://schemas.microsoft.com/sharepoint/v3" xmlns:ns2="28db8842-ed34-4733-977d-81d248135467" xmlns:ns3="f4f6918a-2391-4cec-b03e-fe762ac8625f" targetNamespace="http://schemas.microsoft.com/office/2006/metadata/properties" ma:root="true" ma:fieldsID="e099b5958a0bd689e294418b3ddb9863" ns1:_="" ns2:_="" ns3:_="">
    <xsd:import namespace="http://schemas.microsoft.com/sharepoint/v3"/>
    <xsd:import namespace="28db8842-ed34-4733-977d-81d248135467"/>
    <xsd:import namespace="f4f6918a-2391-4cec-b03e-fe762ac8625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Propriétés de la stratégie de conformité unifiée" ma:hidden="true" ma:internalName="_ip_UnifiedCompliancePolicyProperties">
      <xsd:simpleType>
        <xsd:restriction base="dms:Note"/>
      </xsd:simpleType>
    </xsd:element>
    <xsd:element name="_ip_UnifiedCompliancePolicyUIAction" ma:index="21"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db8842-ed34-4733-977d-81d2481354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alises d’images" ma:readOnly="false" ma:fieldId="{5cf76f15-5ced-4ddc-b409-7134ff3c332f}" ma:taxonomyMulti="true" ma:sspId="63ff499f-e632-40c5-877a-3b0f9d202c9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f6918a-2391-4cec-b03e-fe762ac8625f"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8da3c4b-b74c-4a72-b56d-68fd50bb168b}" ma:internalName="TaxCatchAll" ma:showField="CatchAllData" ma:web="f4f6918a-2391-4cec-b03e-fe762ac862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28db8842-ed34-4733-977d-81d248135467">
      <Terms xmlns="http://schemas.microsoft.com/office/infopath/2007/PartnerControls"/>
    </lcf76f155ced4ddcb4097134ff3c332f>
    <TaxCatchAll xmlns="f4f6918a-2391-4cec-b03e-fe762ac8625f" xsi:nil="true"/>
  </documentManagement>
</p:properties>
</file>

<file path=customXml/itemProps1.xml><?xml version="1.0" encoding="utf-8"?>
<ds:datastoreItem xmlns:ds="http://schemas.openxmlformats.org/officeDocument/2006/customXml" ds:itemID="{F75D0C80-6631-4C41-94EE-70B9D77E05F4}">
  <ds:schemaRefs>
    <ds:schemaRef ds:uri="http://schemas.microsoft.com/sharepoint/v3/contenttype/forms"/>
  </ds:schemaRefs>
</ds:datastoreItem>
</file>

<file path=customXml/itemProps2.xml><?xml version="1.0" encoding="utf-8"?>
<ds:datastoreItem xmlns:ds="http://schemas.openxmlformats.org/officeDocument/2006/customXml" ds:itemID="{901AEE54-ECDB-4EBA-9AB6-5A8335275DBB}">
  <ds:schemaRefs>
    <ds:schemaRef ds:uri="28db8842-ed34-4733-977d-81d248135467"/>
    <ds:schemaRef ds:uri="f4f6918a-2391-4cec-b03e-fe762ac862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D976D0-F7A2-4FEA-A26A-9F47F67DAE07}">
  <ds:schemaRefs>
    <ds:schemaRef ds:uri="http://schemas.microsoft.com/office/2006/documentManagement/types"/>
    <ds:schemaRef ds:uri="http://schemas.microsoft.com/office/2006/metadata/properties"/>
    <ds:schemaRef ds:uri="http://schemas.microsoft.com/office/infopath/2007/PartnerControls"/>
    <ds:schemaRef ds:uri="http://purl.org/dc/elements/1.1/"/>
    <ds:schemaRef ds:uri="http://purl.org/dc/dcmitype/"/>
    <ds:schemaRef ds:uri="http://schemas.microsoft.com/sharepoint/v3"/>
    <ds:schemaRef ds:uri="http://purl.org/dc/terms/"/>
    <ds:schemaRef ds:uri="http://schemas.openxmlformats.org/package/2006/metadata/core-properties"/>
    <ds:schemaRef ds:uri="f4f6918a-2391-4cec-b03e-fe762ac8625f"/>
    <ds:schemaRef ds:uri="28db8842-ed34-4733-977d-81d24813546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7487</TotalTime>
  <Words>2667</Words>
  <Application>Microsoft Office PowerPoint</Application>
  <PresentationFormat>Personnalisé</PresentationFormat>
  <Paragraphs>327</Paragraphs>
  <Slides>39</Slides>
  <Notes>1</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39</vt:i4>
      </vt:variant>
    </vt:vector>
  </HeadingPairs>
  <TitlesOfParts>
    <vt:vector size="55" baseType="lpstr">
      <vt:lpstr>Anton</vt:lpstr>
      <vt:lpstr>Arial</vt:lpstr>
      <vt:lpstr>Arial Bold</vt:lpstr>
      <vt:lpstr>Arial Narrow</vt:lpstr>
      <vt:lpstr>Arimo Bold</vt:lpstr>
      <vt:lpstr>Calibri</vt:lpstr>
      <vt:lpstr>Montserrat Light</vt:lpstr>
      <vt:lpstr>Open Sans</vt:lpstr>
      <vt:lpstr>Open Sans Bold</vt:lpstr>
      <vt:lpstr>Open Sans ExtraBold</vt:lpstr>
      <vt:lpstr>Open Sans Light Bold</vt:lpstr>
      <vt:lpstr>Open Sans Semibold</vt:lpstr>
      <vt:lpstr>Tahoma</vt:lpstr>
      <vt:lpstr>Verdana</vt:lpstr>
      <vt:lpstr>Wingdings</vt:lpstr>
      <vt:lpstr>Office Theme</vt:lpstr>
      <vt:lpstr>MÉDECINS</vt:lpstr>
      <vt:lpstr>MÉDECINS DU MONDE : QUI SOMMES NOUS ?</vt:lpstr>
      <vt:lpstr>Présentation PowerPoint</vt:lpstr>
      <vt:lpstr>Historique du projet de capitalisation</vt:lpstr>
      <vt:lpstr>Présentation PowerPoint</vt:lpstr>
      <vt:lpstr>LES CONCEPTS CLES</vt:lpstr>
      <vt:lpstr>Société et patriarcat</vt:lpstr>
      <vt:lpstr>Masculinité </vt:lpstr>
      <vt:lpstr>Masculinité hégémonique</vt:lpstr>
      <vt:lpstr>Masculinité positive  </vt:lpstr>
      <vt:lpstr>Lien entre la masculinité et la violence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Pourquoi nous avons capitalisé cette expérience?</vt:lpstr>
      <vt:lpstr>Le projet de capitalisation sur la Masculinité Positive </vt:lpstr>
      <vt:lpstr>Le processus de la capitalisation</vt:lpstr>
      <vt:lpstr>Analyse des différentes expériences</vt:lpstr>
      <vt:lpstr>Quelques exemples de Bonnes Pratiques </vt:lpstr>
      <vt:lpstr>Analyse et traduction du manuel méthodologique </vt:lpstr>
      <vt:lpstr>Les ateliers «test»</vt:lpstr>
      <vt:lpstr>Les ateliers «test»</vt:lpstr>
      <vt:lpstr>Les ateliers «test»</vt:lpstr>
      <vt:lpstr>La création d’outils de la capitalisation</vt:lpstr>
      <vt:lpstr>La présentation des livrables </vt:lpstr>
      <vt:lpstr>Conclusion</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MÉDECINS</dc:title>
  <dc:creator>Djo</dc:creator>
  <cp:lastModifiedBy>Noémie MAINDIAUX MdM Suisse</cp:lastModifiedBy>
  <cp:revision>16</cp:revision>
  <dcterms:created xsi:type="dcterms:W3CDTF">2021-12-09T13:37:36Z</dcterms:created>
  <dcterms:modified xsi:type="dcterms:W3CDTF">2024-06-06T12:29:22Z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2021-12-09T00:00:00Z</vt:filetime>
  </property>
  <property fmtid="{D5CDD505-2E9C-101B-9397-08002B2CF9AE}" pid="3" name="Creator">
    <vt:lpwstr>Adobe InDesign 17.0 (Macintosh)</vt:lpwstr>
  </property>
  <property fmtid="{D5CDD505-2E9C-101B-9397-08002B2CF9AE}" pid="4" name="LastSaved">
    <vt:filetime>2021-12-09T00:00:00Z</vt:filetime>
  </property>
  <property fmtid="{D5CDD505-2E9C-101B-9397-08002B2CF9AE}" pid="5" name="ContentTypeId">
    <vt:lpwstr>0x010100A31285E90AD2FF4C97A21438CA5BF15E</vt:lpwstr>
  </property>
  <property fmtid="{D5CDD505-2E9C-101B-9397-08002B2CF9AE}" pid="6" name="MediaServiceImageTags">
    <vt:lpwstr/>
  </property>
</Properties>
</file>